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273" r:id="rId4"/>
    <p:sldId id="259" r:id="rId5"/>
    <p:sldId id="298" r:id="rId6"/>
    <p:sldId id="284" r:id="rId7"/>
    <p:sldId id="299" r:id="rId8"/>
    <p:sldId id="301" r:id="rId9"/>
    <p:sldId id="300" r:id="rId10"/>
    <p:sldId id="290" r:id="rId11"/>
    <p:sldId id="302" r:id="rId12"/>
    <p:sldId id="303" r:id="rId13"/>
    <p:sldId id="304" r:id="rId14"/>
    <p:sldId id="305" r:id="rId15"/>
    <p:sldId id="307" r:id="rId16"/>
    <p:sldId id="308" r:id="rId17"/>
    <p:sldId id="309" r:id="rId18"/>
    <p:sldId id="262" r:id="rId19"/>
    <p:sldId id="293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2BF"/>
    <a:srgbClr val="5ACD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velyn" userId="be26871b-1d5a-442f-8647-e87d6be80368" providerId="ADAL" clId="{D4CFC4DB-01F6-4BC3-85C3-DE1A536CF320}"/>
    <pc:docChg chg="custSel modSld">
      <pc:chgData name="Evelyn" userId="be26871b-1d5a-442f-8647-e87d6be80368" providerId="ADAL" clId="{D4CFC4DB-01F6-4BC3-85C3-DE1A536CF320}" dt="2021-01-21T10:28:57.018" v="0" actId="478"/>
      <pc:docMkLst>
        <pc:docMk/>
      </pc:docMkLst>
      <pc:sldChg chg="delSp mod">
        <pc:chgData name="Evelyn" userId="be26871b-1d5a-442f-8647-e87d6be80368" providerId="ADAL" clId="{D4CFC4DB-01F6-4BC3-85C3-DE1A536CF320}" dt="2021-01-21T10:28:57.018" v="0" actId="478"/>
        <pc:sldMkLst>
          <pc:docMk/>
          <pc:sldMk cId="1640172055" sldId="262"/>
        </pc:sldMkLst>
        <pc:picChg chg="del">
          <ac:chgData name="Evelyn" userId="be26871b-1d5a-442f-8647-e87d6be80368" providerId="ADAL" clId="{D4CFC4DB-01F6-4BC3-85C3-DE1A536CF320}" dt="2021-01-21T10:28:57.018" v="0" actId="478"/>
          <ac:picMkLst>
            <pc:docMk/>
            <pc:sldMk cId="1640172055" sldId="262"/>
            <ac:picMk id="85" creationId="{60791D03-1E93-41C5-B998-052C52F8C66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4E2AB3-531B-40AC-8191-D19B6BE3874A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FDFB2-D937-409B-92FC-BE82486D74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1331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2628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A5B436-F62E-46B8-AA92-CF0186056D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69592F8-61DF-4CCF-BF14-FE8027BB74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79F1226-B125-4433-AFCD-17BED99D4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CA43-CC27-4D59-B141-089E35353179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06578B-9F05-44E3-8602-7F95552A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EEC85FA-B1D9-44E7-AD5C-5D20D33C0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D50EB-AE92-4FD0-A986-57468201D6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1082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988BE7-CA87-4301-B596-B9C04DF48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D61C511-F6B4-4737-9BD1-99D54BDB08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4DE56C-26A1-4579-B388-2A631BB80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CA43-CC27-4D59-B141-089E35353179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536E3BB-C2B7-40D4-B97A-927DFA801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ADF03D-B69E-48D0-83C3-49807111D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D50EB-AE92-4FD0-A986-57468201D6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2112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0A18150-CC13-42DB-BBB9-E22348E164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CB141ED-3CFA-43E7-9EFF-A710CD8D8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A9E1602-2945-4449-BD5B-11025358A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CA43-CC27-4D59-B141-089E35353179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1282CC4-C4F4-4C2F-8E46-E97E4D81F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8E92C59-26E3-4611-A919-C536F0BD3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D50EB-AE92-4FD0-A986-57468201D6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1609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D40010-D8C8-4580-92C6-24F3378B9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407CF6-0486-4FAE-8556-B51F8157D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C3A69B1-1D12-482D-B135-743A47218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CA43-CC27-4D59-B141-089E35353179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93A5893-F920-4117-B645-767F62983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85BB8E-D92E-423D-943C-2F2FEF358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D50EB-AE92-4FD0-A986-57468201D6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6586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2BA529-92A9-444C-9BA8-CF49DAE90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5BDA5B8-A6A5-4F7D-8196-4A248A7EB8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FA1765-8F82-47C5-AF7C-A7703D6CB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CA43-CC27-4D59-B141-089E35353179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A05011F-679F-40FB-9988-DA00B47B7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1906EC2-D4AA-4DFC-A3CF-32E93CEE3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D50EB-AE92-4FD0-A986-57468201D6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4335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CB01A4-998B-48EC-AF4E-426A95EF4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2B742C-F3BF-46F7-88BF-297DF806D7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4A9D0A2-0521-4F6C-BBD7-58F7134411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EA11BE8-D0DE-4C70-8688-F5D87DB0B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CA43-CC27-4D59-B141-089E35353179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127F062-A850-442F-8BB3-5854C0653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582DC21-463C-4544-960E-1A1C9AF1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D50EB-AE92-4FD0-A986-57468201D6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8425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E40C5E-E602-4722-8977-E144E43AD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7FEFA8A-F8CD-49D4-9307-01491364E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8ED99A5-3648-4C1F-B294-E8FBCE68FC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1818844-52A2-498B-9A56-12EF437E5B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B723100-6D33-4517-A9FB-7C7154151D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78109DB-C997-408A-9CBB-5974BEAF0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CA43-CC27-4D59-B141-089E35353179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E842AAB-5783-437D-AFAF-59018972E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E337741-6AB9-4BE9-AED1-72B64D8E8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D50EB-AE92-4FD0-A986-57468201D6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6546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F07387-1E14-4EF6-886C-89DB57F07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812CA4F-10D7-4BED-B3C6-BEE5721B0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CA43-CC27-4D59-B141-089E35353179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752EFCD-44C4-406C-9A97-10F617D60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C742D2-B155-4B5B-8F43-A3CA9A87C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D50EB-AE92-4FD0-A986-57468201D6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5003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ED6E179-4CC6-4DA3-9A62-2D2976185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CA43-CC27-4D59-B141-089E35353179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2B8BBEE-A0E8-4A30-B58E-9FCF0D58C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D2AB102-DEF1-4F3C-BB15-518F6B411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D50EB-AE92-4FD0-A986-57468201D6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5935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3132E3-86A2-44B1-9A4D-EF1F930DD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939905-17A4-463A-96A2-0F6B10E1C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3269AE0-BBEC-4B7B-9B19-5CE7FE0D0B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F3923B2-959C-4535-9879-4C098CA86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CA43-CC27-4D59-B141-089E35353179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D6C1EF3-9D0D-4A5C-8A2F-87B2FE5D6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D51C245-023C-4024-98C3-64C6A1380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D50EB-AE92-4FD0-A986-57468201D6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105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0FA76D-1028-425B-9EB2-4B41AA5AF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CC51F79-B8B3-4735-BE97-218C2C3C49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ABBA2AB-6557-4591-AEA5-FCFD75D3D8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7CFBDB7-869E-4439-8E66-C1DCA2E38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CA43-CC27-4D59-B141-089E35353179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DE9DFC4-C173-4D3E-B1CC-A681524FB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3F38AF8-259F-4165-97E3-1E74BFCA5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D50EB-AE92-4FD0-A986-57468201D6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5964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659A0E7-84B0-4751-8B17-4CC529015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886D3FE-D0BE-4DC7-B1F1-68F23EBAC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9D0C74-8005-431E-84BB-2DD7F76B9D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DCA43-CC27-4D59-B141-089E35353179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E2A9E11-CE0D-4E8B-9B38-125705340C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F630E1E-C60A-4A20-B848-62C14F01C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D50EB-AE92-4FD0-A986-57468201D6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3469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ln w="3175">
            <a:miter lim="400000"/>
          </a:ln>
        </p:spPr>
      </p:pic>
      <p:pic>
        <p:nvPicPr>
          <p:cNvPr id="120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982" y="3216250"/>
            <a:ext cx="1603500" cy="320699"/>
          </a:xfrm>
          <a:prstGeom prst="rect">
            <a:avLst/>
          </a:prstGeom>
          <a:ln w="3175">
            <a:miter lim="400000"/>
          </a:ln>
        </p:spPr>
      </p:pic>
      <p:sp>
        <p:nvSpPr>
          <p:cNvPr id="121" name="線條"/>
          <p:cNvSpPr/>
          <p:nvPr/>
        </p:nvSpPr>
        <p:spPr>
          <a:xfrm flipV="1">
            <a:off x="3340553" y="3080225"/>
            <a:ext cx="1" cy="575254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32803" tIns="32803" rIns="32803" bIns="32803" anchor="ctr"/>
          <a:lstStyle/>
          <a:p>
            <a:pPr>
              <a:defRPr sz="2200"/>
            </a:pPr>
            <a:endParaRPr sz="1515"/>
          </a:p>
        </p:txBody>
      </p:sp>
      <p:sp>
        <p:nvSpPr>
          <p:cNvPr id="122" name="SPACEWAR…"/>
          <p:cNvSpPr txBox="1"/>
          <p:nvPr/>
        </p:nvSpPr>
        <p:spPr>
          <a:xfrm>
            <a:off x="3669560" y="3080736"/>
            <a:ext cx="3532580" cy="10837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2803" tIns="32803" rIns="32803" bIns="32803" anchor="t">
            <a:spAutoFit/>
          </a:bodyPr>
          <a:lstStyle/>
          <a:p>
            <a:pPr algn="l"/>
            <a:endParaRPr lang="en-US" altLang="zh-TW" sz="3306" b="1" dirty="0">
              <a:solidFill>
                <a:srgbClr val="5ACDD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3306" dirty="0">
                <a:solidFill>
                  <a:srgbClr val="5ACDD6"/>
                </a:solidFill>
                <a:latin typeface="微軟正黑體"/>
                <a:ea typeface="微軟正黑體"/>
              </a:rPr>
              <a:t>NEW SLOT GAME</a:t>
            </a:r>
            <a:endParaRPr lang="zh-TW" altLang="en-US" sz="3306" dirty="0">
              <a:solidFill>
                <a:srgbClr val="5ACDD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3" name="2019-03-12"/>
          <p:cNvSpPr txBox="1"/>
          <p:nvPr/>
        </p:nvSpPr>
        <p:spPr>
          <a:xfrm>
            <a:off x="3765293" y="6255323"/>
            <a:ext cx="1175525" cy="35247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2803" tIns="32803" rIns="32803" bIns="32803" anchor="ctr">
            <a:spAutoFit/>
          </a:bodyPr>
          <a:lstStyle>
            <a:lvl1pPr>
              <a:defRPr sz="2700">
                <a:solidFill>
                  <a:srgbClr val="00B2BF"/>
                </a:solidFill>
                <a:latin typeface="Gotham-Book"/>
                <a:ea typeface="Gotham-Book"/>
                <a:cs typeface="Gotham-Book"/>
                <a:sym typeface="Gotham-Book"/>
              </a:defRPr>
            </a:lvl1pPr>
          </a:lstStyle>
          <a:p>
            <a:r>
              <a:rPr sz="1860"/>
              <a:t>20</a:t>
            </a:r>
            <a:r>
              <a:rPr lang="en-US" altLang="zh-TW" sz="1860"/>
              <a:t>20</a:t>
            </a:r>
            <a:r>
              <a:rPr sz="1860"/>
              <a:t>-</a:t>
            </a:r>
            <a:r>
              <a:rPr lang="en-US" altLang="zh-TW" sz="1860"/>
              <a:t>06</a:t>
            </a:r>
            <a:r>
              <a:rPr sz="1860"/>
              <a:t>-</a:t>
            </a:r>
            <a:r>
              <a:rPr lang="en-US" altLang="zh-TW" sz="1860"/>
              <a:t>02</a:t>
            </a:r>
            <a:endParaRPr sz="18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940" y="413687"/>
            <a:ext cx="205795" cy="342991"/>
          </a:xfrm>
          <a:prstGeom prst="rect">
            <a:avLst/>
          </a:prstGeom>
          <a:ln w="3175">
            <a:miter lim="400000"/>
          </a:ln>
        </p:spPr>
      </p:pic>
      <p:sp>
        <p:nvSpPr>
          <p:cNvPr id="134" name="02 | 30"/>
          <p:cNvSpPr txBox="1"/>
          <p:nvPr/>
        </p:nvSpPr>
        <p:spPr>
          <a:xfrm>
            <a:off x="10968284" y="6499116"/>
            <a:ext cx="495851" cy="25706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 algn="r">
              <a:defRPr sz="1800">
                <a:solidFill>
                  <a:srgbClr val="00B2BF"/>
                </a:solidFill>
              </a:defRPr>
            </a:pPr>
            <a:r>
              <a:rPr lang="en-US" altLang="zh-TW" sz="1240">
                <a:solidFill>
                  <a:srgbClr val="DADF00"/>
                </a:solidFill>
                <a:latin typeface="Gotham Medium"/>
                <a:ea typeface="Gotham Medium"/>
                <a:cs typeface="Gotham Medium"/>
                <a:sym typeface="Gotham Medium"/>
              </a:rPr>
              <a:t>04</a:t>
            </a:r>
            <a:r>
              <a:rPr sz="1240">
                <a:latin typeface="Gotham Medium"/>
                <a:ea typeface="Gotham Medium"/>
                <a:cs typeface="Gotham Medium"/>
                <a:sym typeface="Gotham Medium"/>
              </a:rPr>
              <a:t>| </a:t>
            </a:r>
            <a:r>
              <a:rPr lang="en-US" altLang="zh-TW" sz="1240">
                <a:latin typeface="Gotham Medium"/>
                <a:ea typeface="Gotham Medium"/>
                <a:cs typeface="Gotham Medium"/>
                <a:sym typeface="Gotham Medium"/>
              </a:rPr>
              <a:t>15</a:t>
            </a:r>
            <a:endParaRPr sz="1240"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sp>
        <p:nvSpPr>
          <p:cNvPr id="38" name="發展軌跡…">
            <a:extLst>
              <a:ext uri="{FF2B5EF4-FFF2-40B4-BE49-F238E27FC236}">
                <a16:creationId xmlns:a16="http://schemas.microsoft.com/office/drawing/2014/main" id="{AF9E26CB-F9E3-473C-A660-5C1F75F16482}"/>
              </a:ext>
            </a:extLst>
          </p:cNvPr>
          <p:cNvSpPr txBox="1"/>
          <p:nvPr/>
        </p:nvSpPr>
        <p:spPr>
          <a:xfrm>
            <a:off x="1842486" y="5067583"/>
            <a:ext cx="2791385" cy="44789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2803" tIns="32803" rIns="32803" bIns="32803" anchor="t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endParaRPr lang="en-US" altLang="zh-TW" sz="1240" dirty="0"/>
          </a:p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endParaRPr lang="en-US" altLang="zh-TW" sz="1240" dirty="0"/>
          </a:p>
        </p:txBody>
      </p:sp>
      <p:sp>
        <p:nvSpPr>
          <p:cNvPr id="39" name="發展軌跡…">
            <a:extLst>
              <a:ext uri="{FF2B5EF4-FFF2-40B4-BE49-F238E27FC236}">
                <a16:creationId xmlns:a16="http://schemas.microsoft.com/office/drawing/2014/main" id="{7218C556-A90D-4C58-8F22-924BC2CA7FD8}"/>
              </a:ext>
            </a:extLst>
          </p:cNvPr>
          <p:cNvSpPr txBox="1"/>
          <p:nvPr/>
        </p:nvSpPr>
        <p:spPr>
          <a:xfrm>
            <a:off x="6512483" y="5031017"/>
            <a:ext cx="6142915" cy="25706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2803" tIns="32803" rIns="32803" bIns="32803" anchor="t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endParaRPr lang="en-US" altLang="zh-TW" sz="1240" dirty="0"/>
          </a:p>
        </p:txBody>
      </p:sp>
      <p:pic>
        <p:nvPicPr>
          <p:cNvPr id="14" name="影像" descr="影像">
            <a:extLst>
              <a:ext uri="{FF2B5EF4-FFF2-40B4-BE49-F238E27FC236}">
                <a16:creationId xmlns:a16="http://schemas.microsoft.com/office/drawing/2014/main" id="{AB856E79-5955-4843-9410-1E278F52D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940" y="413687"/>
            <a:ext cx="205795" cy="342991"/>
          </a:xfrm>
          <a:prstGeom prst="rect">
            <a:avLst/>
          </a:prstGeom>
          <a:ln w="3175">
            <a:miter lim="400000"/>
          </a:ln>
        </p:spPr>
      </p:pic>
      <p:sp>
        <p:nvSpPr>
          <p:cNvPr id="15" name="塞席爾商創曼有限公司  INITEX.CO.LTD">
            <a:extLst>
              <a:ext uri="{FF2B5EF4-FFF2-40B4-BE49-F238E27FC236}">
                <a16:creationId xmlns:a16="http://schemas.microsoft.com/office/drawing/2014/main" id="{BD3A22E1-0712-4F84-A43E-5AED50986DCF}"/>
              </a:ext>
            </a:extLst>
          </p:cNvPr>
          <p:cNvSpPr txBox="1"/>
          <p:nvPr/>
        </p:nvSpPr>
        <p:spPr>
          <a:xfrm>
            <a:off x="935444" y="6342324"/>
            <a:ext cx="1943364" cy="2039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sz="895" err="1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rPr sz="895"/>
              <a:t>  </a:t>
            </a:r>
            <a:r>
              <a:rPr sz="895"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60CDC65-085E-4F1E-A742-24F7C9ABF9BD}"/>
              </a:ext>
            </a:extLst>
          </p:cNvPr>
          <p:cNvSpPr txBox="1"/>
          <p:nvPr/>
        </p:nvSpPr>
        <p:spPr>
          <a:xfrm>
            <a:off x="1175403" y="367392"/>
            <a:ext cx="2800729" cy="43557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2803" tIns="32803" rIns="32803" bIns="32803" numCol="1" spcCol="38100" rtlCol="0" anchor="ctr">
            <a:spAutoFit/>
          </a:bodyPr>
          <a:lstStyle/>
          <a:p>
            <a:r>
              <a:rPr lang="en-US" altLang="zh-TW" sz="2400" dirty="0">
                <a:solidFill>
                  <a:srgbClr val="00B2B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Cm00004</a:t>
            </a:r>
            <a:r>
              <a:rPr lang="zh-TW" altLang="en-US" sz="2400" b="1" i="0" dirty="0">
                <a:solidFill>
                  <a:srgbClr val="00B2BF"/>
                </a:solidFill>
                <a:effectLst/>
                <a:latin typeface="Segoe UI" panose="020B0502040204020203" pitchFamily="34" charset="0"/>
              </a:rPr>
              <a:t>抗龍鐧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7AD454F-D10A-4197-B672-AD492E7B8A7D}"/>
              </a:ext>
            </a:extLst>
          </p:cNvPr>
          <p:cNvSpPr txBox="1"/>
          <p:nvPr/>
        </p:nvSpPr>
        <p:spPr>
          <a:xfrm>
            <a:off x="935444" y="1155309"/>
            <a:ext cx="2048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00B2B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主遊戲玩法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380B72C-E0EA-4BE2-99DA-E76C5BF319C6}"/>
              </a:ext>
            </a:extLst>
          </p:cNvPr>
          <p:cNvSpPr txBox="1"/>
          <p:nvPr/>
        </p:nvSpPr>
        <p:spPr>
          <a:xfrm>
            <a:off x="935444" y="3018787"/>
            <a:ext cx="2048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00B2B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免費遊戲玩法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0F41DFA-C127-4925-8C21-C36C2623FFE8}"/>
              </a:ext>
            </a:extLst>
          </p:cNvPr>
          <p:cNvSpPr txBox="1"/>
          <p:nvPr/>
        </p:nvSpPr>
        <p:spPr>
          <a:xfrm>
            <a:off x="993145" y="1696826"/>
            <a:ext cx="9996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243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路線 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轉盤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所有符號由左到右連線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(3-5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即可得分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可能出現多條連線，需以連線數再乘以獎圖倍率 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D439F9F-BA4B-4248-BA9C-875861B7796D}"/>
              </a:ext>
            </a:extLst>
          </p:cNvPr>
          <p:cNvSpPr txBox="1"/>
          <p:nvPr/>
        </p:nvSpPr>
        <p:spPr>
          <a:xfrm>
            <a:off x="993145" y="3678240"/>
            <a:ext cx="999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條件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當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bonus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出現在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2/3/4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滾輪時可獲得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次免費遊戲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所有符號由左到右或右到左連線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(3-5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即可得分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WILD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將隨機出現在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2/3/4/5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滾輪</a:t>
            </a:r>
          </a:p>
        </p:txBody>
      </p:sp>
    </p:spTree>
    <p:extLst>
      <p:ext uri="{BB962C8B-B14F-4D97-AF65-F5344CB8AC3E}">
        <p14:creationId xmlns:p14="http://schemas.microsoft.com/office/powerpoint/2010/main" val="750342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影像" descr="影像">
            <a:extLst>
              <a:ext uri="{FF2B5EF4-FFF2-40B4-BE49-F238E27FC236}">
                <a16:creationId xmlns:a16="http://schemas.microsoft.com/office/drawing/2014/main" id="{A87E1EBE-04A2-4B6F-B52A-394C48FB5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40" y="413687"/>
            <a:ext cx="205795" cy="342991"/>
          </a:xfrm>
          <a:prstGeom prst="rect">
            <a:avLst/>
          </a:prstGeom>
          <a:ln w="3175">
            <a:miter lim="400000"/>
          </a:ln>
        </p:spPr>
      </p:pic>
      <p:sp>
        <p:nvSpPr>
          <p:cNvPr id="5" name="發展軌跡…">
            <a:extLst>
              <a:ext uri="{FF2B5EF4-FFF2-40B4-BE49-F238E27FC236}">
                <a16:creationId xmlns:a16="http://schemas.microsoft.com/office/drawing/2014/main" id="{9F379250-CDCD-455B-9D16-B21113602229}"/>
              </a:ext>
            </a:extLst>
          </p:cNvPr>
          <p:cNvSpPr txBox="1"/>
          <p:nvPr/>
        </p:nvSpPr>
        <p:spPr>
          <a:xfrm>
            <a:off x="1245458" y="367392"/>
            <a:ext cx="3326542" cy="43557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2803" tIns="32803" rIns="32803" bIns="32803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2400" dirty="0">
                <a:solidFill>
                  <a:srgbClr val="00B2BF"/>
                </a:solidFill>
              </a:rPr>
              <a:t>獎圖介紹</a:t>
            </a:r>
            <a:endParaRPr lang="en-US" altLang="zh-TW" sz="2400" dirty="0">
              <a:solidFill>
                <a:srgbClr val="00B2BF"/>
              </a:solidFill>
            </a:endParaRPr>
          </a:p>
        </p:txBody>
      </p:sp>
      <p:sp>
        <p:nvSpPr>
          <p:cNvPr id="6" name="塞席爾商創曼有限公司  INITEX.CO.LTD">
            <a:extLst>
              <a:ext uri="{FF2B5EF4-FFF2-40B4-BE49-F238E27FC236}">
                <a16:creationId xmlns:a16="http://schemas.microsoft.com/office/drawing/2014/main" id="{8958420C-11D9-44AC-86DD-BA4E232CE6CC}"/>
              </a:ext>
            </a:extLst>
          </p:cNvPr>
          <p:cNvSpPr txBox="1"/>
          <p:nvPr/>
        </p:nvSpPr>
        <p:spPr>
          <a:xfrm>
            <a:off x="837503" y="6414132"/>
            <a:ext cx="1943364" cy="2039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sz="895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rPr sz="895"/>
              <a:t>  </a:t>
            </a:r>
            <a:r>
              <a:rPr sz="895"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7" name="02 | 30">
            <a:extLst>
              <a:ext uri="{FF2B5EF4-FFF2-40B4-BE49-F238E27FC236}">
                <a16:creationId xmlns:a16="http://schemas.microsoft.com/office/drawing/2014/main" id="{88DD057C-12CF-4670-B09E-13C6C67A8766}"/>
              </a:ext>
            </a:extLst>
          </p:cNvPr>
          <p:cNvSpPr txBox="1"/>
          <p:nvPr/>
        </p:nvSpPr>
        <p:spPr>
          <a:xfrm>
            <a:off x="10862178" y="6370092"/>
            <a:ext cx="495851" cy="25706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 algn="r">
              <a:defRPr sz="1800">
                <a:solidFill>
                  <a:srgbClr val="00B2BF"/>
                </a:solidFill>
              </a:defRPr>
            </a:pPr>
            <a:r>
              <a:rPr lang="en-US" altLang="zh-TW" sz="1240">
                <a:solidFill>
                  <a:srgbClr val="DADF00"/>
                </a:solidFill>
                <a:latin typeface="Gotham Medium"/>
                <a:ea typeface="Gotham Medium"/>
                <a:cs typeface="Gotham Medium"/>
                <a:sym typeface="Gotham Medium"/>
              </a:rPr>
              <a:t>03</a:t>
            </a:r>
            <a:r>
              <a:rPr sz="1240">
                <a:latin typeface="Gotham Medium"/>
                <a:ea typeface="Gotham Medium"/>
                <a:cs typeface="Gotham Medium"/>
                <a:sym typeface="Gotham Medium"/>
              </a:rPr>
              <a:t>| </a:t>
            </a:r>
            <a:r>
              <a:rPr lang="en-US" altLang="zh-TW" sz="1240">
                <a:latin typeface="Gotham Medium"/>
                <a:ea typeface="Gotham Medium"/>
                <a:cs typeface="Gotham Medium"/>
                <a:sym typeface="Gotham Medium"/>
              </a:rPr>
              <a:t>15</a:t>
            </a:r>
            <a:endParaRPr sz="1240"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B26CEF7-BDA1-4F91-B3DE-B5CB83EA75A1}"/>
              </a:ext>
            </a:extLst>
          </p:cNvPr>
          <p:cNvSpPr txBox="1"/>
          <p:nvPr/>
        </p:nvSpPr>
        <p:spPr>
          <a:xfrm>
            <a:off x="2323751" y="1329458"/>
            <a:ext cx="4110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百搭</a:t>
            </a:r>
            <a:r>
              <a:rPr lang="en-US" altLang="zh-TW" dirty="0"/>
              <a:t>WILD:</a:t>
            </a:r>
            <a:r>
              <a:rPr lang="zh-TW" altLang="en-US" dirty="0"/>
              <a:t>可取代任何獎圖除了</a:t>
            </a:r>
            <a:r>
              <a:rPr lang="en-US" altLang="zh-TW" dirty="0"/>
              <a:t>BONUS</a:t>
            </a:r>
            <a:r>
              <a:rPr lang="zh-TW" altLang="en-US" dirty="0"/>
              <a:t>，只出現在滾輪</a:t>
            </a:r>
            <a:r>
              <a:rPr lang="en-US" altLang="zh-TW" dirty="0"/>
              <a:t>2/3/4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2AE9879-DACE-48EA-8209-21902D41323B}"/>
              </a:ext>
            </a:extLst>
          </p:cNvPr>
          <p:cNvSpPr txBox="1"/>
          <p:nvPr/>
        </p:nvSpPr>
        <p:spPr>
          <a:xfrm>
            <a:off x="2323751" y="2505669"/>
            <a:ext cx="41106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免費遊戲獎勵</a:t>
            </a:r>
            <a:r>
              <a:rPr lang="en-US" altLang="zh-TW" dirty="0"/>
              <a:t>BONUS:</a:t>
            </a:r>
            <a:r>
              <a:rPr lang="zh-TW" altLang="en-US" dirty="0"/>
              <a:t>出現任三個即可觸發免費遊戲，且可獲得當時下注金額的兩倍得分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A6F3909-9A71-4DAA-BED4-CC8CB12589E5}"/>
              </a:ext>
            </a:extLst>
          </p:cNvPr>
          <p:cNvSpPr txBox="1"/>
          <p:nvPr/>
        </p:nvSpPr>
        <p:spPr>
          <a:xfrm>
            <a:off x="7155810" y="4690739"/>
            <a:ext cx="5134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獎圖</a:t>
            </a:r>
            <a:r>
              <a:rPr lang="en-US" altLang="zh-TW" dirty="0"/>
              <a:t>:</a:t>
            </a:r>
            <a:r>
              <a:rPr lang="zh-TW" altLang="en-US" dirty="0"/>
              <a:t>依照連線格數對應獲得的得分倍數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F0D12E7-C5DF-4A56-AAB2-F83B4421D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735" y="1027745"/>
            <a:ext cx="1178049" cy="119705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19E01ED-2AF0-49E5-988A-C1AFBDBF3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921" y="2454778"/>
            <a:ext cx="1210115" cy="105563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8A1F1B9-7A3C-4E99-B0AD-06E27EE48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735" y="3660400"/>
            <a:ext cx="5598942" cy="266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96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02 | 30">
            <a:extLst>
              <a:ext uri="{FF2B5EF4-FFF2-40B4-BE49-F238E27FC236}">
                <a16:creationId xmlns:a16="http://schemas.microsoft.com/office/drawing/2014/main" id="{6BD91628-93A7-4B03-A995-A476AE4E4A19}"/>
              </a:ext>
            </a:extLst>
          </p:cNvPr>
          <p:cNvSpPr txBox="1"/>
          <p:nvPr/>
        </p:nvSpPr>
        <p:spPr>
          <a:xfrm>
            <a:off x="10968284" y="6499116"/>
            <a:ext cx="495851" cy="25706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 algn="r">
              <a:defRPr sz="1800">
                <a:solidFill>
                  <a:srgbClr val="00B2BF"/>
                </a:solidFill>
              </a:defRPr>
            </a:pPr>
            <a:r>
              <a:rPr lang="en-US" altLang="zh-TW" sz="1240">
                <a:solidFill>
                  <a:srgbClr val="DADF00"/>
                </a:solidFill>
                <a:latin typeface="Gotham Medium"/>
                <a:ea typeface="Gotham Medium"/>
                <a:cs typeface="Gotham Medium"/>
                <a:sym typeface="Gotham Medium"/>
              </a:rPr>
              <a:t>04</a:t>
            </a:r>
            <a:r>
              <a:rPr sz="1240">
                <a:latin typeface="Gotham Medium"/>
                <a:ea typeface="Gotham Medium"/>
                <a:cs typeface="Gotham Medium"/>
                <a:sym typeface="Gotham Medium"/>
              </a:rPr>
              <a:t>| </a:t>
            </a:r>
            <a:r>
              <a:rPr lang="en-US" altLang="zh-TW" sz="1240">
                <a:latin typeface="Gotham Medium"/>
                <a:ea typeface="Gotham Medium"/>
                <a:cs typeface="Gotham Medium"/>
                <a:sym typeface="Gotham Medium"/>
              </a:rPr>
              <a:t>15</a:t>
            </a:r>
            <a:endParaRPr sz="1240"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pic>
        <p:nvPicPr>
          <p:cNvPr id="5" name="影像" descr="影像">
            <a:extLst>
              <a:ext uri="{FF2B5EF4-FFF2-40B4-BE49-F238E27FC236}">
                <a16:creationId xmlns:a16="http://schemas.microsoft.com/office/drawing/2014/main" id="{CAB3BB12-100D-4D94-A4D1-F00264121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40" y="413687"/>
            <a:ext cx="205795" cy="342991"/>
          </a:xfrm>
          <a:prstGeom prst="rect">
            <a:avLst/>
          </a:prstGeom>
          <a:ln w="3175">
            <a:miter lim="400000"/>
          </a:ln>
        </p:spPr>
      </p:pic>
      <p:sp>
        <p:nvSpPr>
          <p:cNvPr id="6" name="塞席爾商創曼有限公司  INITEX.CO.LTD">
            <a:extLst>
              <a:ext uri="{FF2B5EF4-FFF2-40B4-BE49-F238E27FC236}">
                <a16:creationId xmlns:a16="http://schemas.microsoft.com/office/drawing/2014/main" id="{B7D90DBC-0970-4DED-90EE-B7860F951742}"/>
              </a:ext>
            </a:extLst>
          </p:cNvPr>
          <p:cNvSpPr txBox="1"/>
          <p:nvPr/>
        </p:nvSpPr>
        <p:spPr>
          <a:xfrm>
            <a:off x="935444" y="6342324"/>
            <a:ext cx="1943364" cy="2039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sz="895" err="1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rPr sz="895"/>
              <a:t>  </a:t>
            </a:r>
            <a:r>
              <a:rPr sz="895"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A5AF0F5-35E3-4193-A055-C7A0D74EB9EB}"/>
              </a:ext>
            </a:extLst>
          </p:cNvPr>
          <p:cNvSpPr txBox="1"/>
          <p:nvPr/>
        </p:nvSpPr>
        <p:spPr>
          <a:xfrm>
            <a:off x="1259293" y="367392"/>
            <a:ext cx="2800729" cy="43557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2803" tIns="32803" rIns="32803" bIns="32803" numCol="1" spcCol="38100" rtlCol="0" anchor="ctr">
            <a:spAutoFit/>
          </a:bodyPr>
          <a:lstStyle/>
          <a:p>
            <a:r>
              <a:rPr lang="en-US" altLang="zh-TW" sz="2400" dirty="0">
                <a:solidFill>
                  <a:srgbClr val="00B2B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Cm00005</a:t>
            </a:r>
            <a:r>
              <a:rPr lang="zh-TW" altLang="en-US" sz="2400" dirty="0">
                <a:solidFill>
                  <a:srgbClr val="00B2B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五</a:t>
            </a:r>
            <a:r>
              <a:rPr lang="zh-TW" altLang="en-US" sz="2400" i="0" dirty="0">
                <a:solidFill>
                  <a:srgbClr val="00B2B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媚娘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B279A45-9872-476D-94C0-85C240F501D6}"/>
              </a:ext>
            </a:extLst>
          </p:cNvPr>
          <p:cNvSpPr txBox="1"/>
          <p:nvPr/>
        </p:nvSpPr>
        <p:spPr>
          <a:xfrm>
            <a:off x="935444" y="1155309"/>
            <a:ext cx="2048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00B2B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主遊戲玩法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5CA8647-27B7-4AC3-93D8-6F850C0F77B1}"/>
              </a:ext>
            </a:extLst>
          </p:cNvPr>
          <p:cNvSpPr txBox="1"/>
          <p:nvPr/>
        </p:nvSpPr>
        <p:spPr>
          <a:xfrm>
            <a:off x="971837" y="2754351"/>
            <a:ext cx="2048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00B2B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免費遊戲玩法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E4D8B9C-8CC1-432B-839D-45D5014E5F4F}"/>
              </a:ext>
            </a:extLst>
          </p:cNvPr>
          <p:cNvSpPr txBox="1"/>
          <p:nvPr/>
        </p:nvSpPr>
        <p:spPr>
          <a:xfrm>
            <a:off x="935442" y="1793068"/>
            <a:ext cx="9996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243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路線 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轉盤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所有符號由左到右連線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(3-5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即可得分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可能出現多條連線，需以連線數再乘以獎圖倍率 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BE0A626-6495-49B3-A13A-D7C5020E8255}"/>
              </a:ext>
            </a:extLst>
          </p:cNvPr>
          <p:cNvSpPr txBox="1"/>
          <p:nvPr/>
        </p:nvSpPr>
        <p:spPr>
          <a:xfrm>
            <a:off x="936826" y="3242778"/>
            <a:ext cx="999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條件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當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bonus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出現在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2/3/4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滾輪時可獲得免費遊戲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有五個免費遊戲可選擇，依選擇的場數不同可獲得的倍數也不同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通過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BONUS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在免費遊戲中有獲得額外免費遊戲的機會，當場免費遊戲結束可重新選擇場數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2EE86418-75D8-4982-8B2A-9DE2E6DE3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735" y="4615615"/>
            <a:ext cx="5137197" cy="157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30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影像" descr="影像">
            <a:extLst>
              <a:ext uri="{FF2B5EF4-FFF2-40B4-BE49-F238E27FC236}">
                <a16:creationId xmlns:a16="http://schemas.microsoft.com/office/drawing/2014/main" id="{E0752F7D-6964-4A48-8636-6A518BD04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40" y="413687"/>
            <a:ext cx="205795" cy="342991"/>
          </a:xfrm>
          <a:prstGeom prst="rect">
            <a:avLst/>
          </a:prstGeom>
          <a:ln w="3175">
            <a:miter lim="400000"/>
          </a:ln>
        </p:spPr>
      </p:pic>
      <p:sp>
        <p:nvSpPr>
          <p:cNvPr id="7" name="發展軌跡…">
            <a:extLst>
              <a:ext uri="{FF2B5EF4-FFF2-40B4-BE49-F238E27FC236}">
                <a16:creationId xmlns:a16="http://schemas.microsoft.com/office/drawing/2014/main" id="{26A7A1B9-E49E-49D3-95D1-14E0EFB292C1}"/>
              </a:ext>
            </a:extLst>
          </p:cNvPr>
          <p:cNvSpPr txBox="1"/>
          <p:nvPr/>
        </p:nvSpPr>
        <p:spPr>
          <a:xfrm>
            <a:off x="1245458" y="367392"/>
            <a:ext cx="3326542" cy="43557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2803" tIns="32803" rIns="32803" bIns="32803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2400" dirty="0">
                <a:solidFill>
                  <a:srgbClr val="00B2BF"/>
                </a:solidFill>
              </a:rPr>
              <a:t>獎圖介紹</a:t>
            </a:r>
            <a:endParaRPr lang="en-US" altLang="zh-TW" sz="2400" dirty="0">
              <a:solidFill>
                <a:srgbClr val="00B2BF"/>
              </a:solidFill>
            </a:endParaRPr>
          </a:p>
        </p:txBody>
      </p:sp>
      <p:sp>
        <p:nvSpPr>
          <p:cNvPr id="8" name="塞席爾商創曼有限公司  INITEX.CO.LTD">
            <a:extLst>
              <a:ext uri="{FF2B5EF4-FFF2-40B4-BE49-F238E27FC236}">
                <a16:creationId xmlns:a16="http://schemas.microsoft.com/office/drawing/2014/main" id="{9CB37CAD-693B-4952-B9CB-99BBE2CBD33A}"/>
              </a:ext>
            </a:extLst>
          </p:cNvPr>
          <p:cNvSpPr txBox="1"/>
          <p:nvPr/>
        </p:nvSpPr>
        <p:spPr>
          <a:xfrm>
            <a:off x="837503" y="6414132"/>
            <a:ext cx="1943364" cy="2039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sz="895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rPr sz="895"/>
              <a:t>  </a:t>
            </a:r>
            <a:r>
              <a:rPr sz="895"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9" name="02 | 30">
            <a:extLst>
              <a:ext uri="{FF2B5EF4-FFF2-40B4-BE49-F238E27FC236}">
                <a16:creationId xmlns:a16="http://schemas.microsoft.com/office/drawing/2014/main" id="{661EFABA-30E0-4148-8959-79D733CC2FD9}"/>
              </a:ext>
            </a:extLst>
          </p:cNvPr>
          <p:cNvSpPr txBox="1"/>
          <p:nvPr/>
        </p:nvSpPr>
        <p:spPr>
          <a:xfrm>
            <a:off x="10862178" y="6370092"/>
            <a:ext cx="495851" cy="25706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 algn="r">
              <a:defRPr sz="1800">
                <a:solidFill>
                  <a:srgbClr val="00B2BF"/>
                </a:solidFill>
              </a:defRPr>
            </a:pPr>
            <a:r>
              <a:rPr lang="en-US" altLang="zh-TW" sz="1240">
                <a:solidFill>
                  <a:srgbClr val="DADF00"/>
                </a:solidFill>
                <a:latin typeface="Gotham Medium"/>
                <a:ea typeface="Gotham Medium"/>
                <a:cs typeface="Gotham Medium"/>
                <a:sym typeface="Gotham Medium"/>
              </a:rPr>
              <a:t>03</a:t>
            </a:r>
            <a:r>
              <a:rPr sz="1240">
                <a:latin typeface="Gotham Medium"/>
                <a:ea typeface="Gotham Medium"/>
                <a:cs typeface="Gotham Medium"/>
                <a:sym typeface="Gotham Medium"/>
              </a:rPr>
              <a:t>| </a:t>
            </a:r>
            <a:r>
              <a:rPr lang="en-US" altLang="zh-TW" sz="1240">
                <a:latin typeface="Gotham Medium"/>
                <a:ea typeface="Gotham Medium"/>
                <a:cs typeface="Gotham Medium"/>
                <a:sym typeface="Gotham Medium"/>
              </a:rPr>
              <a:t>15</a:t>
            </a:r>
            <a:endParaRPr sz="1240"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C74475F-A761-4DD5-97BD-CB404B83D72B}"/>
              </a:ext>
            </a:extLst>
          </p:cNvPr>
          <p:cNvSpPr txBox="1"/>
          <p:nvPr/>
        </p:nvSpPr>
        <p:spPr>
          <a:xfrm>
            <a:off x="2323751" y="1329458"/>
            <a:ext cx="4110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百搭</a:t>
            </a:r>
            <a:r>
              <a:rPr lang="en-US" altLang="zh-TW" dirty="0"/>
              <a:t>WILD:</a:t>
            </a:r>
            <a:r>
              <a:rPr lang="zh-TW" altLang="en-US" dirty="0"/>
              <a:t>可取代任何獎圖除了</a:t>
            </a:r>
            <a:r>
              <a:rPr lang="en-US" altLang="zh-TW" dirty="0"/>
              <a:t>BONUS</a:t>
            </a:r>
            <a:r>
              <a:rPr lang="zh-TW" altLang="en-US" dirty="0"/>
              <a:t>，只出現在滾輪</a:t>
            </a:r>
            <a:r>
              <a:rPr lang="en-US" altLang="zh-TW" dirty="0"/>
              <a:t>2/3/4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1FBA5DD-A869-4546-914C-D035975D2F33}"/>
              </a:ext>
            </a:extLst>
          </p:cNvPr>
          <p:cNvSpPr txBox="1"/>
          <p:nvPr/>
        </p:nvSpPr>
        <p:spPr>
          <a:xfrm>
            <a:off x="2323751" y="2505669"/>
            <a:ext cx="41106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免費遊戲獎勵</a:t>
            </a:r>
            <a:r>
              <a:rPr lang="en-US" altLang="zh-TW" dirty="0"/>
              <a:t>BONUS:</a:t>
            </a:r>
            <a:r>
              <a:rPr lang="zh-TW" altLang="en-US" dirty="0"/>
              <a:t>出現任三個即可觸發免費遊戲，且可獲得當時下注金額的五倍得分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5DB9E1B-17D0-4E45-B55B-627C94582B34}"/>
              </a:ext>
            </a:extLst>
          </p:cNvPr>
          <p:cNvSpPr txBox="1"/>
          <p:nvPr/>
        </p:nvSpPr>
        <p:spPr>
          <a:xfrm>
            <a:off x="6922544" y="4690738"/>
            <a:ext cx="5134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獎圖</a:t>
            </a:r>
            <a:r>
              <a:rPr lang="en-US" altLang="zh-TW" dirty="0"/>
              <a:t>:</a:t>
            </a:r>
            <a:r>
              <a:rPr lang="zh-TW" altLang="en-US" dirty="0"/>
              <a:t>依照連線格數對應獲得的得分倍數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CEBA9D7D-FEEF-4460-A4CA-3847A461D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838" y="977934"/>
            <a:ext cx="1321482" cy="126141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878C8EB4-AA20-4F22-B190-D004404E0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836" y="2364116"/>
            <a:ext cx="1321481" cy="1257192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011526E-98C4-40F5-A4EF-AEA36612A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836" y="3745216"/>
            <a:ext cx="5859624" cy="226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43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479B18E-0F1A-49A0-9A76-721E8D1D4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71" y="1491077"/>
            <a:ext cx="4985810" cy="303114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DACAD91-5259-48C8-A8C6-02FDB8102F04}"/>
              </a:ext>
            </a:extLst>
          </p:cNvPr>
          <p:cNvSpPr txBox="1"/>
          <p:nvPr/>
        </p:nvSpPr>
        <p:spPr>
          <a:xfrm>
            <a:off x="1260388" y="359793"/>
            <a:ext cx="2569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00B2B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免費遊戲示意圖</a:t>
            </a:r>
          </a:p>
        </p:txBody>
      </p:sp>
      <p:sp>
        <p:nvSpPr>
          <p:cNvPr id="7" name="02 | 30">
            <a:extLst>
              <a:ext uri="{FF2B5EF4-FFF2-40B4-BE49-F238E27FC236}">
                <a16:creationId xmlns:a16="http://schemas.microsoft.com/office/drawing/2014/main" id="{C66E4FB0-AC84-4041-9438-E3B0D4148A26}"/>
              </a:ext>
            </a:extLst>
          </p:cNvPr>
          <p:cNvSpPr txBox="1"/>
          <p:nvPr/>
        </p:nvSpPr>
        <p:spPr>
          <a:xfrm>
            <a:off x="10968284" y="6499116"/>
            <a:ext cx="495851" cy="25706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 algn="r">
              <a:defRPr sz="1800">
                <a:solidFill>
                  <a:srgbClr val="00B2BF"/>
                </a:solidFill>
              </a:defRPr>
            </a:pPr>
            <a:r>
              <a:rPr lang="en-US" altLang="zh-TW" sz="1240">
                <a:solidFill>
                  <a:srgbClr val="DADF00"/>
                </a:solidFill>
                <a:latin typeface="Gotham Medium"/>
                <a:ea typeface="Gotham Medium"/>
                <a:cs typeface="Gotham Medium"/>
                <a:sym typeface="Gotham Medium"/>
              </a:rPr>
              <a:t>04</a:t>
            </a:r>
            <a:r>
              <a:rPr sz="1240">
                <a:latin typeface="Gotham Medium"/>
                <a:ea typeface="Gotham Medium"/>
                <a:cs typeface="Gotham Medium"/>
                <a:sym typeface="Gotham Medium"/>
              </a:rPr>
              <a:t>| </a:t>
            </a:r>
            <a:r>
              <a:rPr lang="en-US" altLang="zh-TW" sz="1240">
                <a:latin typeface="Gotham Medium"/>
                <a:ea typeface="Gotham Medium"/>
                <a:cs typeface="Gotham Medium"/>
                <a:sym typeface="Gotham Medium"/>
              </a:rPr>
              <a:t>15</a:t>
            </a:r>
            <a:endParaRPr sz="1240"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pic>
        <p:nvPicPr>
          <p:cNvPr id="8" name="影像" descr="影像">
            <a:extLst>
              <a:ext uri="{FF2B5EF4-FFF2-40B4-BE49-F238E27FC236}">
                <a16:creationId xmlns:a16="http://schemas.microsoft.com/office/drawing/2014/main" id="{679400EC-D956-45CB-822B-1D198D7E3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940" y="413687"/>
            <a:ext cx="205795" cy="342991"/>
          </a:xfrm>
          <a:prstGeom prst="rect">
            <a:avLst/>
          </a:prstGeom>
          <a:ln w="3175">
            <a:miter lim="400000"/>
          </a:ln>
        </p:spPr>
      </p:pic>
      <p:sp>
        <p:nvSpPr>
          <p:cNvPr id="9" name="塞席爾商創曼有限公司  INITEX.CO.LTD">
            <a:extLst>
              <a:ext uri="{FF2B5EF4-FFF2-40B4-BE49-F238E27FC236}">
                <a16:creationId xmlns:a16="http://schemas.microsoft.com/office/drawing/2014/main" id="{CDD8622E-E982-4D55-8EFB-8F4284AEA19D}"/>
              </a:ext>
            </a:extLst>
          </p:cNvPr>
          <p:cNvSpPr txBox="1"/>
          <p:nvPr/>
        </p:nvSpPr>
        <p:spPr>
          <a:xfrm>
            <a:off x="935444" y="6342324"/>
            <a:ext cx="1943364" cy="2039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sz="895" err="1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rPr sz="895"/>
              <a:t>  </a:t>
            </a:r>
            <a:r>
              <a:rPr sz="895"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83426EC-55C2-48DE-B2DD-2A1E6D1F2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91078"/>
            <a:ext cx="5601813" cy="303114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262DBB2-01E3-40D3-987A-C0086CF21629}"/>
              </a:ext>
            </a:extLst>
          </p:cNvPr>
          <p:cNvSpPr/>
          <p:nvPr/>
        </p:nvSpPr>
        <p:spPr>
          <a:xfrm>
            <a:off x="1791449" y="1537721"/>
            <a:ext cx="1186643" cy="335560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B71450D-7AD0-4C66-9CD3-5A436F65CADF}"/>
              </a:ext>
            </a:extLst>
          </p:cNvPr>
          <p:cNvSpPr/>
          <p:nvPr/>
        </p:nvSpPr>
        <p:spPr>
          <a:xfrm>
            <a:off x="1677798" y="1934615"/>
            <a:ext cx="2397853" cy="640349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A489E7D-C1AB-43BC-BDD7-36FE9F71B188}"/>
              </a:ext>
            </a:extLst>
          </p:cNvPr>
          <p:cNvSpPr txBox="1"/>
          <p:nvPr/>
        </p:nvSpPr>
        <p:spPr>
          <a:xfrm>
            <a:off x="868940" y="4798503"/>
            <a:ext cx="45251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1.</a:t>
            </a:r>
            <a:r>
              <a:rPr lang="zh-TW" altLang="en-US" sz="1600" dirty="0"/>
              <a:t>通過</a:t>
            </a:r>
            <a:r>
              <a:rPr lang="en-US" altLang="zh-TW" sz="1600" dirty="0"/>
              <a:t>BONUS</a:t>
            </a:r>
            <a:r>
              <a:rPr lang="zh-TW" altLang="en-US" sz="1600" dirty="0"/>
              <a:t>時倍數為當時選擇場數所供倍數隨 機出現 </a:t>
            </a:r>
            <a:endParaRPr lang="en-US" altLang="zh-TW" sz="1600" dirty="0"/>
          </a:p>
          <a:p>
            <a:r>
              <a:rPr lang="en-US" altLang="zh-TW" sz="1600" dirty="0"/>
              <a:t>2.</a:t>
            </a:r>
            <a:r>
              <a:rPr lang="zh-TW" altLang="en-US" sz="1600" dirty="0"/>
              <a:t>若在免費遊戲中再出現</a:t>
            </a:r>
            <a:r>
              <a:rPr lang="en-US" altLang="zh-TW" sz="1600" dirty="0"/>
              <a:t>3</a:t>
            </a:r>
            <a:r>
              <a:rPr lang="zh-TW" altLang="en-US" sz="1600" dirty="0"/>
              <a:t>個</a:t>
            </a:r>
            <a:r>
              <a:rPr lang="en-US" altLang="zh-TW" sz="1600" dirty="0"/>
              <a:t>bonus</a:t>
            </a:r>
            <a:r>
              <a:rPr lang="zh-TW" altLang="en-US" sz="1600" dirty="0"/>
              <a:t>即再觸發一次免費遊戲</a:t>
            </a: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1805787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02 | 30">
            <a:extLst>
              <a:ext uri="{FF2B5EF4-FFF2-40B4-BE49-F238E27FC236}">
                <a16:creationId xmlns:a16="http://schemas.microsoft.com/office/drawing/2014/main" id="{E5BFA048-C7F0-47F2-87E3-5741053A5508}"/>
              </a:ext>
            </a:extLst>
          </p:cNvPr>
          <p:cNvSpPr txBox="1"/>
          <p:nvPr/>
        </p:nvSpPr>
        <p:spPr>
          <a:xfrm>
            <a:off x="10968284" y="6499116"/>
            <a:ext cx="495851" cy="25706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 algn="r">
              <a:defRPr sz="1800">
                <a:solidFill>
                  <a:srgbClr val="00B2BF"/>
                </a:solidFill>
              </a:defRPr>
            </a:pPr>
            <a:r>
              <a:rPr lang="en-US" altLang="zh-TW" sz="1240">
                <a:solidFill>
                  <a:srgbClr val="DADF00"/>
                </a:solidFill>
                <a:latin typeface="Gotham Medium"/>
                <a:ea typeface="Gotham Medium"/>
                <a:cs typeface="Gotham Medium"/>
                <a:sym typeface="Gotham Medium"/>
              </a:rPr>
              <a:t>04</a:t>
            </a:r>
            <a:r>
              <a:rPr sz="1240">
                <a:latin typeface="Gotham Medium"/>
                <a:ea typeface="Gotham Medium"/>
                <a:cs typeface="Gotham Medium"/>
                <a:sym typeface="Gotham Medium"/>
              </a:rPr>
              <a:t>| </a:t>
            </a:r>
            <a:r>
              <a:rPr lang="en-US" altLang="zh-TW" sz="1240">
                <a:latin typeface="Gotham Medium"/>
                <a:ea typeface="Gotham Medium"/>
                <a:cs typeface="Gotham Medium"/>
                <a:sym typeface="Gotham Medium"/>
              </a:rPr>
              <a:t>15</a:t>
            </a:r>
            <a:endParaRPr sz="1240"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pic>
        <p:nvPicPr>
          <p:cNvPr id="5" name="影像" descr="影像">
            <a:extLst>
              <a:ext uri="{FF2B5EF4-FFF2-40B4-BE49-F238E27FC236}">
                <a16:creationId xmlns:a16="http://schemas.microsoft.com/office/drawing/2014/main" id="{059F9EAC-1324-4046-8AAE-F135CA3E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40" y="413687"/>
            <a:ext cx="205795" cy="342991"/>
          </a:xfrm>
          <a:prstGeom prst="rect">
            <a:avLst/>
          </a:prstGeom>
          <a:ln w="3175">
            <a:miter lim="400000"/>
          </a:ln>
        </p:spPr>
      </p:pic>
      <p:sp>
        <p:nvSpPr>
          <p:cNvPr id="6" name="塞席爾商創曼有限公司  INITEX.CO.LTD">
            <a:extLst>
              <a:ext uri="{FF2B5EF4-FFF2-40B4-BE49-F238E27FC236}">
                <a16:creationId xmlns:a16="http://schemas.microsoft.com/office/drawing/2014/main" id="{ABD933AD-0763-4673-A7AF-C6453F6D8333}"/>
              </a:ext>
            </a:extLst>
          </p:cNvPr>
          <p:cNvSpPr txBox="1"/>
          <p:nvPr/>
        </p:nvSpPr>
        <p:spPr>
          <a:xfrm>
            <a:off x="935444" y="6342324"/>
            <a:ext cx="1943364" cy="2039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sz="895" err="1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rPr sz="895"/>
              <a:t>  </a:t>
            </a:r>
            <a:r>
              <a:rPr sz="895"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952342E-4EB3-4DA7-B8AB-1BB12DA46702}"/>
              </a:ext>
            </a:extLst>
          </p:cNvPr>
          <p:cNvSpPr txBox="1"/>
          <p:nvPr/>
        </p:nvSpPr>
        <p:spPr>
          <a:xfrm>
            <a:off x="1259293" y="367392"/>
            <a:ext cx="2800729" cy="43557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2803" tIns="32803" rIns="32803" bIns="32803" numCol="1" spcCol="38100" rtlCol="0" anchor="ctr">
            <a:spAutoFit/>
          </a:bodyPr>
          <a:lstStyle/>
          <a:p>
            <a:r>
              <a:rPr lang="en-US" altLang="zh-TW" sz="2400" dirty="0">
                <a:solidFill>
                  <a:srgbClr val="00B2B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Cm00006</a:t>
            </a:r>
            <a:r>
              <a:rPr lang="zh-TW" altLang="en-US" sz="2400" dirty="0">
                <a:solidFill>
                  <a:srgbClr val="00B2B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萬事如懿</a:t>
            </a:r>
            <a:endParaRPr lang="zh-TW" altLang="en-US" sz="2400" i="0" dirty="0">
              <a:solidFill>
                <a:srgbClr val="00B2BF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6C808B7-26F5-424E-BE8E-F8B613F080B5}"/>
              </a:ext>
            </a:extLst>
          </p:cNvPr>
          <p:cNvSpPr txBox="1"/>
          <p:nvPr/>
        </p:nvSpPr>
        <p:spPr>
          <a:xfrm>
            <a:off x="935444" y="1155309"/>
            <a:ext cx="2048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00B2B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主遊戲玩法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130F7C0-234F-4EB4-8BF6-06F5721C95FF}"/>
              </a:ext>
            </a:extLst>
          </p:cNvPr>
          <p:cNvSpPr txBox="1"/>
          <p:nvPr/>
        </p:nvSpPr>
        <p:spPr>
          <a:xfrm>
            <a:off x="971837" y="2693456"/>
            <a:ext cx="2048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00B2B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免費遊戲玩法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79B0B65-689A-4F94-B64E-B00A613DB448}"/>
              </a:ext>
            </a:extLst>
          </p:cNvPr>
          <p:cNvSpPr txBox="1"/>
          <p:nvPr/>
        </p:nvSpPr>
        <p:spPr>
          <a:xfrm>
            <a:off x="971837" y="1676229"/>
            <a:ext cx="9996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243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路線 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轉盤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所有符號由左到右連線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(3-5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即可得分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可能出現多條連線，需以連線數再乘以獎圖倍率 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12473EF-E495-4C4B-846B-968CEBE44150}"/>
              </a:ext>
            </a:extLst>
          </p:cNvPr>
          <p:cNvSpPr txBox="1"/>
          <p:nvPr/>
        </p:nvSpPr>
        <p:spPr>
          <a:xfrm>
            <a:off x="971836" y="3187760"/>
            <a:ext cx="99964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條件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當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bonus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出現在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1/2/3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滾輪時可獲得免費遊戲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選擇人物牌獲得贏分倍數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&lt;2-6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倍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選擇卡片牌獲得免費遊戲次數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&lt;8-20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場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在免費遊戲中若再次獲得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bonus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將會獲得與當次進入免費遊戲時的相同場次與倍數，最多可累積到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999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場免費遊戲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3435316-BD70-4DBE-AE6D-279D117514CD}"/>
              </a:ext>
            </a:extLst>
          </p:cNvPr>
          <p:cNvSpPr txBox="1"/>
          <p:nvPr/>
        </p:nvSpPr>
        <p:spPr>
          <a:xfrm>
            <a:off x="991744" y="4691654"/>
            <a:ext cx="2048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00B2B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特色遊戲玩法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4E0AE41-7D90-4E66-80D6-8C94EB29411B}"/>
              </a:ext>
            </a:extLst>
          </p:cNvPr>
          <p:cNvSpPr txBox="1"/>
          <p:nvPr/>
        </p:nvSpPr>
        <p:spPr>
          <a:xfrm>
            <a:off x="971837" y="4975007"/>
            <a:ext cx="9996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如懿獎在任意位置出現時，依出現數乘以當下押注金額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120D16D7-F283-4F33-88F7-E0AF93E7E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580" y="5066062"/>
            <a:ext cx="2854043" cy="134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26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AE244A8-F525-42FB-A2EF-25E6B7136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735" y="1854836"/>
            <a:ext cx="5203363" cy="2894446"/>
          </a:xfrm>
          <a:prstGeom prst="rect">
            <a:avLst/>
          </a:prstGeom>
        </p:spPr>
      </p:pic>
      <p:sp>
        <p:nvSpPr>
          <p:cNvPr id="5" name="02 | 30">
            <a:extLst>
              <a:ext uri="{FF2B5EF4-FFF2-40B4-BE49-F238E27FC236}">
                <a16:creationId xmlns:a16="http://schemas.microsoft.com/office/drawing/2014/main" id="{BA265A7F-5F5E-4890-856A-98B6BDC0D582}"/>
              </a:ext>
            </a:extLst>
          </p:cNvPr>
          <p:cNvSpPr txBox="1"/>
          <p:nvPr/>
        </p:nvSpPr>
        <p:spPr>
          <a:xfrm>
            <a:off x="10968284" y="6499116"/>
            <a:ext cx="495851" cy="25706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 algn="r">
              <a:defRPr sz="1800">
                <a:solidFill>
                  <a:srgbClr val="00B2BF"/>
                </a:solidFill>
              </a:defRPr>
            </a:pPr>
            <a:r>
              <a:rPr lang="en-US" altLang="zh-TW" sz="1240">
                <a:solidFill>
                  <a:srgbClr val="DADF00"/>
                </a:solidFill>
                <a:latin typeface="Gotham Medium"/>
                <a:ea typeface="Gotham Medium"/>
                <a:cs typeface="Gotham Medium"/>
                <a:sym typeface="Gotham Medium"/>
              </a:rPr>
              <a:t>04</a:t>
            </a:r>
            <a:r>
              <a:rPr sz="1240">
                <a:latin typeface="Gotham Medium"/>
                <a:ea typeface="Gotham Medium"/>
                <a:cs typeface="Gotham Medium"/>
                <a:sym typeface="Gotham Medium"/>
              </a:rPr>
              <a:t>| </a:t>
            </a:r>
            <a:r>
              <a:rPr lang="en-US" altLang="zh-TW" sz="1240">
                <a:latin typeface="Gotham Medium"/>
                <a:ea typeface="Gotham Medium"/>
                <a:cs typeface="Gotham Medium"/>
                <a:sym typeface="Gotham Medium"/>
              </a:rPr>
              <a:t>15</a:t>
            </a:r>
            <a:endParaRPr sz="1240"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pic>
        <p:nvPicPr>
          <p:cNvPr id="6" name="影像" descr="影像">
            <a:extLst>
              <a:ext uri="{FF2B5EF4-FFF2-40B4-BE49-F238E27FC236}">
                <a16:creationId xmlns:a16="http://schemas.microsoft.com/office/drawing/2014/main" id="{D082060C-BD4E-4BE6-AA5D-5BC824964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940" y="413687"/>
            <a:ext cx="205795" cy="342991"/>
          </a:xfrm>
          <a:prstGeom prst="rect">
            <a:avLst/>
          </a:prstGeom>
          <a:ln w="3175">
            <a:miter lim="400000"/>
          </a:ln>
        </p:spPr>
      </p:pic>
      <p:sp>
        <p:nvSpPr>
          <p:cNvPr id="7" name="塞席爾商創曼有限公司  INITEX.CO.LTD">
            <a:extLst>
              <a:ext uri="{FF2B5EF4-FFF2-40B4-BE49-F238E27FC236}">
                <a16:creationId xmlns:a16="http://schemas.microsoft.com/office/drawing/2014/main" id="{52FD1D0B-315A-48EF-9A58-661F60A5BA65}"/>
              </a:ext>
            </a:extLst>
          </p:cNvPr>
          <p:cNvSpPr txBox="1"/>
          <p:nvPr/>
        </p:nvSpPr>
        <p:spPr>
          <a:xfrm>
            <a:off x="935444" y="6342324"/>
            <a:ext cx="1943364" cy="2039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sz="895" err="1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rPr sz="895"/>
              <a:t>  </a:t>
            </a:r>
            <a:r>
              <a:rPr sz="895"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29C2BFC-03F2-47C6-9437-C0FD00037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421" y="1854836"/>
            <a:ext cx="5206988" cy="2894446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282990AB-B3A3-4BEB-B36E-252AF118976E}"/>
              </a:ext>
            </a:extLst>
          </p:cNvPr>
          <p:cNvSpPr txBox="1"/>
          <p:nvPr/>
        </p:nvSpPr>
        <p:spPr>
          <a:xfrm>
            <a:off x="1262615" y="354349"/>
            <a:ext cx="2569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00B2B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免費遊戲示意圖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0E3E5A7-BA09-408B-855A-41F6BC8D55AA}"/>
              </a:ext>
            </a:extLst>
          </p:cNvPr>
          <p:cNvSpPr txBox="1"/>
          <p:nvPr/>
        </p:nvSpPr>
        <p:spPr>
          <a:xfrm>
            <a:off x="1074735" y="5019869"/>
            <a:ext cx="255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選擇贏分倍數</a:t>
            </a:r>
            <a:r>
              <a:rPr lang="en-US" altLang="zh-TW" dirty="0"/>
              <a:t>&lt;2-6</a:t>
            </a:r>
            <a:r>
              <a:rPr lang="zh-TW" altLang="en-US" dirty="0"/>
              <a:t>倍</a:t>
            </a:r>
            <a:r>
              <a:rPr lang="en-US" altLang="zh-TW" dirty="0"/>
              <a:t>&gt;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A03C256-FEE3-49F3-A0D7-2B5E4D90D80E}"/>
              </a:ext>
            </a:extLst>
          </p:cNvPr>
          <p:cNvSpPr txBox="1"/>
          <p:nvPr/>
        </p:nvSpPr>
        <p:spPr>
          <a:xfrm>
            <a:off x="6937470" y="5037748"/>
            <a:ext cx="388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選擇免費遊戲次數</a:t>
            </a:r>
            <a:r>
              <a:rPr lang="en-US" altLang="zh-TW" dirty="0"/>
              <a:t>&lt;8-20</a:t>
            </a:r>
            <a:r>
              <a:rPr lang="zh-TW" altLang="en-US" dirty="0"/>
              <a:t>場</a:t>
            </a:r>
            <a:r>
              <a:rPr lang="en-US" altLang="zh-TW" dirty="0"/>
              <a:t>&gt;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2965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E2A40764-25C2-4A4B-844B-CE2F9ECC3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615" y="1368586"/>
            <a:ext cx="6568751" cy="3685651"/>
          </a:xfrm>
          <a:prstGeom prst="rect">
            <a:avLst/>
          </a:prstGeom>
        </p:spPr>
      </p:pic>
      <p:sp>
        <p:nvSpPr>
          <p:cNvPr id="9" name="02 | 30">
            <a:extLst>
              <a:ext uri="{FF2B5EF4-FFF2-40B4-BE49-F238E27FC236}">
                <a16:creationId xmlns:a16="http://schemas.microsoft.com/office/drawing/2014/main" id="{A2FD1A7E-D74A-40C8-9E3A-E48BDC5CA96D}"/>
              </a:ext>
            </a:extLst>
          </p:cNvPr>
          <p:cNvSpPr txBox="1"/>
          <p:nvPr/>
        </p:nvSpPr>
        <p:spPr>
          <a:xfrm>
            <a:off x="10968284" y="6499116"/>
            <a:ext cx="495851" cy="25706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 algn="r">
              <a:defRPr sz="1800">
                <a:solidFill>
                  <a:srgbClr val="00B2BF"/>
                </a:solidFill>
              </a:defRPr>
            </a:pPr>
            <a:r>
              <a:rPr lang="en-US" altLang="zh-TW" sz="1240">
                <a:solidFill>
                  <a:srgbClr val="DADF00"/>
                </a:solidFill>
                <a:latin typeface="Gotham Medium"/>
                <a:ea typeface="Gotham Medium"/>
                <a:cs typeface="Gotham Medium"/>
                <a:sym typeface="Gotham Medium"/>
              </a:rPr>
              <a:t>04</a:t>
            </a:r>
            <a:r>
              <a:rPr sz="1240">
                <a:latin typeface="Gotham Medium"/>
                <a:ea typeface="Gotham Medium"/>
                <a:cs typeface="Gotham Medium"/>
                <a:sym typeface="Gotham Medium"/>
              </a:rPr>
              <a:t>| </a:t>
            </a:r>
            <a:r>
              <a:rPr lang="en-US" altLang="zh-TW" sz="1240">
                <a:latin typeface="Gotham Medium"/>
                <a:ea typeface="Gotham Medium"/>
                <a:cs typeface="Gotham Medium"/>
                <a:sym typeface="Gotham Medium"/>
              </a:rPr>
              <a:t>15</a:t>
            </a:r>
            <a:endParaRPr sz="1240"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pic>
        <p:nvPicPr>
          <p:cNvPr id="10" name="影像" descr="影像">
            <a:extLst>
              <a:ext uri="{FF2B5EF4-FFF2-40B4-BE49-F238E27FC236}">
                <a16:creationId xmlns:a16="http://schemas.microsoft.com/office/drawing/2014/main" id="{E62BF0BB-0EAB-4BBB-8D0D-A2460C1D5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940" y="413687"/>
            <a:ext cx="205795" cy="342991"/>
          </a:xfrm>
          <a:prstGeom prst="rect">
            <a:avLst/>
          </a:prstGeom>
          <a:ln w="3175">
            <a:miter lim="400000"/>
          </a:ln>
        </p:spPr>
      </p:pic>
      <p:sp>
        <p:nvSpPr>
          <p:cNvPr id="11" name="塞席爾商創曼有限公司  INITEX.CO.LTD">
            <a:extLst>
              <a:ext uri="{FF2B5EF4-FFF2-40B4-BE49-F238E27FC236}">
                <a16:creationId xmlns:a16="http://schemas.microsoft.com/office/drawing/2014/main" id="{4404A2A4-579A-4443-B54D-AB38BAC079CB}"/>
              </a:ext>
            </a:extLst>
          </p:cNvPr>
          <p:cNvSpPr txBox="1"/>
          <p:nvPr/>
        </p:nvSpPr>
        <p:spPr>
          <a:xfrm>
            <a:off x="935444" y="6342324"/>
            <a:ext cx="1943364" cy="2039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sz="895" err="1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rPr sz="895"/>
              <a:t>  </a:t>
            </a:r>
            <a:r>
              <a:rPr sz="895"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357E77F-F14E-42DB-91AB-2743C84991F8}"/>
              </a:ext>
            </a:extLst>
          </p:cNvPr>
          <p:cNvSpPr txBox="1"/>
          <p:nvPr/>
        </p:nvSpPr>
        <p:spPr>
          <a:xfrm>
            <a:off x="1262615" y="354349"/>
            <a:ext cx="2569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00B2B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特色遊戲示意圖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EC0B646-7EC0-4DD3-A395-75E7F03E2FAD}"/>
              </a:ext>
            </a:extLst>
          </p:cNvPr>
          <p:cNvSpPr txBox="1"/>
          <p:nvPr/>
        </p:nvSpPr>
        <p:spPr>
          <a:xfrm>
            <a:off x="8062134" y="3015468"/>
            <a:ext cx="3056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SCATTER: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出現於任意位置，依數量對應所獲得倍數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09FCF8A-DCA7-40BB-BFD3-1F671C8FD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4241" y="1531979"/>
            <a:ext cx="2951865" cy="134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558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40" y="413687"/>
            <a:ext cx="205795" cy="342991"/>
          </a:xfrm>
          <a:prstGeom prst="rect">
            <a:avLst/>
          </a:prstGeom>
          <a:ln w="3175">
            <a:miter lim="400000"/>
          </a:ln>
        </p:spPr>
      </p:pic>
      <p:sp>
        <p:nvSpPr>
          <p:cNvPr id="133" name="塞席爾商創曼有限公司  INITEX.CO.LTD"/>
          <p:cNvSpPr txBox="1"/>
          <p:nvPr/>
        </p:nvSpPr>
        <p:spPr>
          <a:xfrm>
            <a:off x="837503" y="6414132"/>
            <a:ext cx="1943364" cy="2039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sz="895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rPr sz="895"/>
              <a:t>  </a:t>
            </a:r>
            <a:r>
              <a:rPr sz="895"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7" name="02 | 30">
            <a:extLst>
              <a:ext uri="{FF2B5EF4-FFF2-40B4-BE49-F238E27FC236}">
                <a16:creationId xmlns:a16="http://schemas.microsoft.com/office/drawing/2014/main" id="{D4E5A072-BD38-4E16-9849-C47F2D24836F}"/>
              </a:ext>
            </a:extLst>
          </p:cNvPr>
          <p:cNvSpPr txBox="1"/>
          <p:nvPr/>
        </p:nvSpPr>
        <p:spPr>
          <a:xfrm>
            <a:off x="10968284" y="6499116"/>
            <a:ext cx="495851" cy="25706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 algn="r">
              <a:defRPr sz="1800">
                <a:solidFill>
                  <a:srgbClr val="00B2BF"/>
                </a:solidFill>
              </a:defRPr>
            </a:pPr>
            <a:r>
              <a:rPr lang="en-US" altLang="zh-TW" sz="1240">
                <a:solidFill>
                  <a:srgbClr val="DADF00"/>
                </a:solidFill>
                <a:latin typeface="Gotham Medium"/>
                <a:ea typeface="Gotham Medium"/>
                <a:cs typeface="Gotham Medium"/>
                <a:sym typeface="Gotham Medium"/>
              </a:rPr>
              <a:t>04</a:t>
            </a:r>
            <a:r>
              <a:rPr sz="1240">
                <a:latin typeface="Gotham Medium"/>
                <a:ea typeface="Gotham Medium"/>
                <a:cs typeface="Gotham Medium"/>
                <a:sym typeface="Gotham Medium"/>
              </a:rPr>
              <a:t>| </a:t>
            </a:r>
            <a:r>
              <a:rPr lang="en-US" altLang="zh-TW" sz="1240">
                <a:latin typeface="Gotham Medium"/>
                <a:ea typeface="Gotham Medium"/>
                <a:cs typeface="Gotham Medium"/>
                <a:sym typeface="Gotham Medium"/>
              </a:rPr>
              <a:t>15</a:t>
            </a:r>
            <a:endParaRPr sz="1240"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pic>
        <p:nvPicPr>
          <p:cNvPr id="8" name="影像" descr="影像">
            <a:extLst>
              <a:ext uri="{FF2B5EF4-FFF2-40B4-BE49-F238E27FC236}">
                <a16:creationId xmlns:a16="http://schemas.microsoft.com/office/drawing/2014/main" id="{260D7770-A232-4371-881B-D244F16DB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40" y="413687"/>
            <a:ext cx="205795" cy="342991"/>
          </a:xfrm>
          <a:prstGeom prst="rect">
            <a:avLst/>
          </a:prstGeom>
          <a:ln w="3175">
            <a:miter lim="400000"/>
          </a:ln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4D8D52D7-78E8-412B-80A3-05ECA11AD938}"/>
              </a:ext>
            </a:extLst>
          </p:cNvPr>
          <p:cNvSpPr txBox="1"/>
          <p:nvPr/>
        </p:nvSpPr>
        <p:spPr>
          <a:xfrm>
            <a:off x="1259293" y="367392"/>
            <a:ext cx="2800729" cy="43557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2803" tIns="32803" rIns="32803" bIns="32803" numCol="1" spcCol="38100" rtlCol="0" anchor="ctr">
            <a:spAutoFit/>
          </a:bodyPr>
          <a:lstStyle/>
          <a:p>
            <a:r>
              <a:rPr lang="en-US" altLang="zh-TW" sz="2400" dirty="0">
                <a:solidFill>
                  <a:srgbClr val="00B2B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Cm00007</a:t>
            </a:r>
            <a:r>
              <a:rPr lang="zh-TW" altLang="en-US" sz="2400" dirty="0">
                <a:solidFill>
                  <a:srgbClr val="00B2B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迪仁杰</a:t>
            </a:r>
            <a:endParaRPr lang="zh-TW" altLang="en-US" sz="2400" i="0" dirty="0">
              <a:solidFill>
                <a:srgbClr val="00B2BF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60B284B-049C-4D35-9199-182B52C192A4}"/>
              </a:ext>
            </a:extLst>
          </p:cNvPr>
          <p:cNvSpPr txBox="1"/>
          <p:nvPr/>
        </p:nvSpPr>
        <p:spPr>
          <a:xfrm>
            <a:off x="871406" y="893622"/>
            <a:ext cx="2048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00B2B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主遊戲玩法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B1DF48F-F825-486C-83F1-FB3255084F7E}"/>
              </a:ext>
            </a:extLst>
          </p:cNvPr>
          <p:cNvSpPr txBox="1"/>
          <p:nvPr/>
        </p:nvSpPr>
        <p:spPr>
          <a:xfrm>
            <a:off x="935444" y="4033916"/>
            <a:ext cx="2048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00B2B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免費遊戲玩法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1B20798-0E7B-41E7-9C17-F5C905B85617}"/>
              </a:ext>
            </a:extLst>
          </p:cNvPr>
          <p:cNvSpPr txBox="1"/>
          <p:nvPr/>
        </p:nvSpPr>
        <p:spPr>
          <a:xfrm>
            <a:off x="935444" y="1288410"/>
            <a:ext cx="9996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線 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轉盤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所有符號由左到右依下圖連線方式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(3-5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即可得分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881C48D-A6C7-4DAA-B5D3-600CE0D79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573" y="1927501"/>
            <a:ext cx="5997184" cy="2076832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EB56F38C-BB79-4E7B-AD99-F762E8C17CAB}"/>
              </a:ext>
            </a:extLst>
          </p:cNvPr>
          <p:cNvSpPr txBox="1"/>
          <p:nvPr/>
        </p:nvSpPr>
        <p:spPr>
          <a:xfrm>
            <a:off x="935443" y="4495581"/>
            <a:ext cx="999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條件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當出現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3/4/5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bonus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時可獲得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10/15/25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場免費遊戲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40172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  <a:ln w="3175">
            <a:miter lim="400000"/>
          </a:ln>
        </p:spPr>
      </p:pic>
      <p:pic>
        <p:nvPicPr>
          <p:cNvPr id="137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982" y="3216250"/>
            <a:ext cx="1603500" cy="320699"/>
          </a:xfrm>
          <a:prstGeom prst="rect">
            <a:avLst/>
          </a:prstGeom>
          <a:ln w="3175">
            <a:miter lim="400000"/>
          </a:ln>
        </p:spPr>
      </p:pic>
      <p:sp>
        <p:nvSpPr>
          <p:cNvPr id="138" name="線條"/>
          <p:cNvSpPr/>
          <p:nvPr/>
        </p:nvSpPr>
        <p:spPr>
          <a:xfrm flipV="1">
            <a:off x="3340553" y="3080225"/>
            <a:ext cx="1" cy="575254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32803" tIns="32803" rIns="32803" bIns="32803" anchor="ctr"/>
          <a:lstStyle/>
          <a:p>
            <a:pPr>
              <a:defRPr sz="2200"/>
            </a:pPr>
            <a:endParaRPr sz="1515"/>
          </a:p>
        </p:txBody>
      </p:sp>
      <p:sp>
        <p:nvSpPr>
          <p:cNvPr id="139" name="THANKS."/>
          <p:cNvSpPr txBox="1"/>
          <p:nvPr/>
        </p:nvSpPr>
        <p:spPr>
          <a:xfrm>
            <a:off x="3680765" y="2910421"/>
            <a:ext cx="1575762" cy="71238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2803" tIns="32803" rIns="32803" bIns="32803">
            <a:spAutoFit/>
          </a:bodyPr>
          <a:lstStyle>
            <a:lvl1pPr algn="l">
              <a:lnSpc>
                <a:spcPct val="140000"/>
              </a:lnSpc>
              <a:defRPr sz="4800">
                <a:solidFill>
                  <a:srgbClr val="00B2BF"/>
                </a:solidFill>
                <a:latin typeface="Gotham Bold"/>
                <a:ea typeface="Gotham Bold"/>
                <a:cs typeface="Gotham Bold"/>
                <a:sym typeface="Gotham Bold"/>
              </a:defRPr>
            </a:lvl1pPr>
          </a:lstStyle>
          <a:p>
            <a:r>
              <a:rPr sz="3306"/>
              <a:t>THANKS.</a:t>
            </a:r>
          </a:p>
        </p:txBody>
      </p:sp>
    </p:spTree>
    <p:extLst>
      <p:ext uri="{BB962C8B-B14F-4D97-AF65-F5344CB8AC3E}">
        <p14:creationId xmlns:p14="http://schemas.microsoft.com/office/powerpoint/2010/main" val="790360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274" y="-1"/>
            <a:ext cx="3832704" cy="6858001"/>
          </a:xfrm>
          <a:prstGeom prst="rect">
            <a:avLst/>
          </a:prstGeom>
          <a:ln w="3175">
            <a:miter lim="400000"/>
          </a:ln>
        </p:spPr>
      </p:pic>
      <p:pic>
        <p:nvPicPr>
          <p:cNvPr id="125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982" y="3216250"/>
            <a:ext cx="1603500" cy="320699"/>
          </a:xfrm>
          <a:prstGeom prst="rect">
            <a:avLst/>
          </a:prstGeom>
          <a:ln w="3175">
            <a:miter lim="400000"/>
          </a:ln>
        </p:spPr>
      </p:pic>
      <p:sp>
        <p:nvSpPr>
          <p:cNvPr id="126" name="線條"/>
          <p:cNvSpPr/>
          <p:nvPr/>
        </p:nvSpPr>
        <p:spPr>
          <a:xfrm flipV="1">
            <a:off x="3340553" y="3080225"/>
            <a:ext cx="1" cy="575254"/>
          </a:xfrm>
          <a:prstGeom prst="line">
            <a:avLst/>
          </a:prstGeom>
          <a:ln w="25400">
            <a:solidFill>
              <a:srgbClr val="00B2BF"/>
            </a:solidFill>
            <a:miter lim="400000"/>
          </a:ln>
        </p:spPr>
        <p:txBody>
          <a:bodyPr lIns="32803" tIns="32803" rIns="32803" bIns="32803" anchor="ctr"/>
          <a:lstStyle/>
          <a:p>
            <a:pPr>
              <a:defRPr sz="2200"/>
            </a:pPr>
            <a:endParaRPr sz="1515"/>
          </a:p>
        </p:txBody>
      </p:sp>
      <p:sp>
        <p:nvSpPr>
          <p:cNvPr id="127" name="發展軌跡…"/>
          <p:cNvSpPr txBox="1"/>
          <p:nvPr/>
        </p:nvSpPr>
        <p:spPr>
          <a:xfrm>
            <a:off x="3470980" y="2944578"/>
            <a:ext cx="3028596" cy="21841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2803" tIns="32803" rIns="32803" bIns="32803" anchor="t">
            <a:spAutoFit/>
          </a:bodyPr>
          <a:lstStyle/>
          <a:p>
            <a:pPr algn="l">
              <a:lnSpc>
                <a:spcPct val="130000"/>
              </a:lnSpc>
              <a:defRPr sz="4800">
                <a:solidFill>
                  <a:srgbClr val="00B2BF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3306" dirty="0">
                <a:solidFill>
                  <a:srgbClr val="00B2BF"/>
                </a:solidFill>
              </a:rPr>
              <a:t>老虎</a:t>
            </a:r>
            <a:r>
              <a:rPr lang="zh-TW" altLang="en-US" sz="3306" dirty="0"/>
              <a:t>機遊戲介紹</a:t>
            </a:r>
            <a:endParaRPr lang="en-US" sz="3306" dirty="0">
              <a:latin typeface="微軟正黑體"/>
              <a:ea typeface="微軟正黑體"/>
            </a:endParaRPr>
          </a:p>
          <a:p>
            <a:pPr algn="l">
              <a:lnSpc>
                <a:spcPct val="130000"/>
              </a:lnSpc>
              <a:defRPr sz="2700">
                <a:solidFill>
                  <a:srgbClr val="00B2BF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r>
              <a:rPr sz="1860" dirty="0"/>
              <a:t>- </a:t>
            </a:r>
            <a:r>
              <a:rPr lang="zh-TW" altLang="en-US" sz="1860" dirty="0"/>
              <a:t>主遊戲玩法</a:t>
            </a:r>
            <a:endParaRPr lang="en-US" altLang="zh-TW" sz="1860" dirty="0"/>
          </a:p>
          <a:p>
            <a:pPr algn="l">
              <a:lnSpc>
                <a:spcPct val="130000"/>
              </a:lnSpc>
              <a:defRPr sz="2700">
                <a:solidFill>
                  <a:srgbClr val="00B2BF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r>
              <a:rPr lang="en-US" altLang="zh-TW" sz="1860" dirty="0"/>
              <a:t>-</a:t>
            </a:r>
            <a:r>
              <a:rPr lang="zh-TW" altLang="en-US" sz="1860" dirty="0"/>
              <a:t>免費遊戲玩法</a:t>
            </a:r>
            <a:endParaRPr lang="en-US" altLang="zh-TW" sz="1860" dirty="0"/>
          </a:p>
          <a:p>
            <a:pPr algn="l">
              <a:lnSpc>
                <a:spcPct val="130000"/>
              </a:lnSpc>
              <a:defRPr sz="2700">
                <a:solidFill>
                  <a:srgbClr val="00B2BF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r>
              <a:rPr lang="en-US" altLang="zh-TW" sz="1860" dirty="0"/>
              <a:t>-</a:t>
            </a:r>
            <a:r>
              <a:rPr lang="zh-TW" altLang="en-US" sz="1860" dirty="0"/>
              <a:t>特色遊戲玩法</a:t>
            </a:r>
            <a:endParaRPr lang="en-US" altLang="zh-TW" sz="1860" dirty="0"/>
          </a:p>
          <a:p>
            <a:pPr algn="l">
              <a:lnSpc>
                <a:spcPct val="130000"/>
              </a:lnSpc>
              <a:defRPr sz="2700">
                <a:solidFill>
                  <a:srgbClr val="00B2BF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r>
              <a:rPr sz="1860" dirty="0"/>
              <a:t>-</a:t>
            </a:r>
            <a:r>
              <a:rPr lang="zh-TW" altLang="en-US" sz="1860" dirty="0"/>
              <a:t>獎圖符號介紹</a:t>
            </a:r>
            <a:endParaRPr lang="en-US" altLang="zh-TW" sz="1860" dirty="0"/>
          </a:p>
        </p:txBody>
      </p:sp>
      <p:sp>
        <p:nvSpPr>
          <p:cNvPr id="128" name="01"/>
          <p:cNvSpPr txBox="1"/>
          <p:nvPr/>
        </p:nvSpPr>
        <p:spPr>
          <a:xfrm>
            <a:off x="1290764" y="3062869"/>
            <a:ext cx="495851" cy="5749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2803" tIns="32803" rIns="32803" bIns="32803" anchor="ctr">
            <a:spAutoFit/>
          </a:bodyPr>
          <a:lstStyle>
            <a:lvl1pPr>
              <a:defRPr sz="4800">
                <a:solidFill>
                  <a:srgbClr val="00B2BF"/>
                </a:solidFill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r>
              <a:rPr sz="3306"/>
              <a:t>01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40" y="413687"/>
            <a:ext cx="205795" cy="342991"/>
          </a:xfrm>
          <a:prstGeom prst="rect">
            <a:avLst/>
          </a:prstGeom>
          <a:ln w="3175">
            <a:miter lim="400000"/>
          </a:ln>
        </p:spPr>
      </p:pic>
      <p:sp>
        <p:nvSpPr>
          <p:cNvPr id="133" name="塞席爾商創曼有限公司  INITEX.CO.LTD"/>
          <p:cNvSpPr txBox="1"/>
          <p:nvPr/>
        </p:nvSpPr>
        <p:spPr>
          <a:xfrm>
            <a:off x="837503" y="6414132"/>
            <a:ext cx="1943364" cy="2039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sz="895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rPr sz="895"/>
              <a:t>  </a:t>
            </a:r>
            <a:r>
              <a:rPr sz="895"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34" name="02 | 30"/>
          <p:cNvSpPr txBox="1"/>
          <p:nvPr/>
        </p:nvSpPr>
        <p:spPr>
          <a:xfrm>
            <a:off x="10968284" y="6499116"/>
            <a:ext cx="495851" cy="25706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 algn="r">
              <a:defRPr sz="1800">
                <a:solidFill>
                  <a:srgbClr val="00B2BF"/>
                </a:solidFill>
              </a:defRPr>
            </a:pPr>
            <a:r>
              <a:rPr lang="en-US" altLang="zh-TW" sz="1240">
                <a:solidFill>
                  <a:srgbClr val="DADF00"/>
                </a:solidFill>
                <a:latin typeface="Gotham Medium"/>
                <a:ea typeface="Gotham Medium"/>
                <a:cs typeface="Gotham Medium"/>
                <a:sym typeface="Gotham Medium"/>
              </a:rPr>
              <a:t>04</a:t>
            </a:r>
            <a:r>
              <a:rPr sz="1240">
                <a:latin typeface="Gotham Medium"/>
                <a:ea typeface="Gotham Medium"/>
                <a:cs typeface="Gotham Medium"/>
                <a:sym typeface="Gotham Medium"/>
              </a:rPr>
              <a:t>| </a:t>
            </a:r>
            <a:r>
              <a:rPr lang="en-US" altLang="zh-TW" sz="1240">
                <a:latin typeface="Gotham Medium"/>
                <a:ea typeface="Gotham Medium"/>
                <a:cs typeface="Gotham Medium"/>
                <a:sym typeface="Gotham Medium"/>
              </a:rPr>
              <a:t>15</a:t>
            </a:r>
            <a:endParaRPr sz="1240"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DD7C484-BA94-48BA-B502-A7A290479987}"/>
              </a:ext>
            </a:extLst>
          </p:cNvPr>
          <p:cNvSpPr txBox="1"/>
          <p:nvPr/>
        </p:nvSpPr>
        <p:spPr>
          <a:xfrm>
            <a:off x="1175403" y="367393"/>
            <a:ext cx="2800729" cy="43557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2803" tIns="32803" rIns="32803" bIns="32803" numCol="1" spcCol="38100" rtlCol="0" anchor="ctr">
            <a:spAutoFit/>
          </a:bodyPr>
          <a:lstStyle/>
          <a:p>
            <a:pPr algn="l"/>
            <a:r>
              <a:rPr lang="en-US" altLang="zh-TW" sz="2400" dirty="0">
                <a:solidFill>
                  <a:srgbClr val="00B2B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Cm00001</a:t>
            </a:r>
            <a:r>
              <a:rPr lang="zh-TW" altLang="en-US" sz="2400" dirty="0">
                <a:solidFill>
                  <a:srgbClr val="00B2B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Light"/>
              </a:rPr>
              <a:t>中國遊</a:t>
            </a:r>
            <a:endParaRPr lang="en-US" altLang="zh-TW" sz="2400" dirty="0">
              <a:solidFill>
                <a:srgbClr val="00B2B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5D42DAA-7182-476E-8DE7-42BE1B288B1F}"/>
              </a:ext>
            </a:extLst>
          </p:cNvPr>
          <p:cNvSpPr txBox="1"/>
          <p:nvPr/>
        </p:nvSpPr>
        <p:spPr>
          <a:xfrm>
            <a:off x="935444" y="1155309"/>
            <a:ext cx="2048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00B2B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主遊戲玩法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3F68577-7491-4D85-B1D4-EB6D1AD09B97}"/>
              </a:ext>
            </a:extLst>
          </p:cNvPr>
          <p:cNvSpPr txBox="1"/>
          <p:nvPr/>
        </p:nvSpPr>
        <p:spPr>
          <a:xfrm>
            <a:off x="935442" y="1793068"/>
            <a:ext cx="9996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243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路線 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轉盤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所有符號由左到右連線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(3-5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即可得分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可能出現多條連線，需以連線數再乘以獎圖倍率 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D1A9A6B-196E-4676-83F9-F40327A20DA4}"/>
              </a:ext>
            </a:extLst>
          </p:cNvPr>
          <p:cNvSpPr txBox="1"/>
          <p:nvPr/>
        </p:nvSpPr>
        <p:spPr>
          <a:xfrm>
            <a:off x="955507" y="2766572"/>
            <a:ext cx="2048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00B2B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免費遊戲玩法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A09AD764-79AC-4F27-9003-BF3998AD7860}"/>
              </a:ext>
            </a:extLst>
          </p:cNvPr>
          <p:cNvSpPr txBox="1"/>
          <p:nvPr/>
        </p:nvSpPr>
        <p:spPr>
          <a:xfrm>
            <a:off x="971837" y="3429000"/>
            <a:ext cx="99964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條件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當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bonus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出現在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1/2/3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滾輪時可獲得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次免費遊戲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所有符號由左到右或右到左連線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(3-5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即可得分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出現五連線時得分乘以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倍，只能計算一次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將隨機出現一種獎圖，使滾輪上的任一獎圖和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WILD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與其相同並計分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若再出現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BONUS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額外獲得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次免費遊戲，最多可獲得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777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次免費遊戲</a:t>
            </a:r>
          </a:p>
        </p:txBody>
      </p:sp>
    </p:spTree>
    <p:extLst>
      <p:ext uri="{BB962C8B-B14F-4D97-AF65-F5344CB8AC3E}">
        <p14:creationId xmlns:p14="http://schemas.microsoft.com/office/powerpoint/2010/main" val="1115975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40" y="413687"/>
            <a:ext cx="205795" cy="342991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245458" y="367392"/>
            <a:ext cx="3326542" cy="43557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2803" tIns="32803" rIns="32803" bIns="32803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2400" dirty="0">
                <a:solidFill>
                  <a:srgbClr val="00B2BF"/>
                </a:solidFill>
              </a:rPr>
              <a:t>獎圖介紹</a:t>
            </a:r>
            <a:endParaRPr lang="en-US" altLang="zh-TW" sz="2400" dirty="0">
              <a:solidFill>
                <a:srgbClr val="00B2BF"/>
              </a:solidFill>
            </a:endParaRPr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837503" y="6414132"/>
            <a:ext cx="1943364" cy="2039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sz="895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rPr sz="895"/>
              <a:t>  </a:t>
            </a:r>
            <a:r>
              <a:rPr sz="895"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34" name="02 | 30"/>
          <p:cNvSpPr txBox="1"/>
          <p:nvPr/>
        </p:nvSpPr>
        <p:spPr>
          <a:xfrm>
            <a:off x="10862178" y="6370092"/>
            <a:ext cx="495851" cy="25706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 algn="r">
              <a:defRPr sz="1800">
                <a:solidFill>
                  <a:srgbClr val="00B2BF"/>
                </a:solidFill>
              </a:defRPr>
            </a:pPr>
            <a:r>
              <a:rPr lang="en-US" altLang="zh-TW" sz="1240">
                <a:solidFill>
                  <a:srgbClr val="DADF00"/>
                </a:solidFill>
                <a:latin typeface="Gotham Medium"/>
                <a:ea typeface="Gotham Medium"/>
                <a:cs typeface="Gotham Medium"/>
                <a:sym typeface="Gotham Medium"/>
              </a:rPr>
              <a:t>03</a:t>
            </a:r>
            <a:r>
              <a:rPr sz="1240">
                <a:latin typeface="Gotham Medium"/>
                <a:ea typeface="Gotham Medium"/>
                <a:cs typeface="Gotham Medium"/>
                <a:sym typeface="Gotham Medium"/>
              </a:rPr>
              <a:t>| </a:t>
            </a:r>
            <a:r>
              <a:rPr lang="en-US" altLang="zh-TW" sz="1240">
                <a:latin typeface="Gotham Medium"/>
                <a:ea typeface="Gotham Medium"/>
                <a:cs typeface="Gotham Medium"/>
                <a:sym typeface="Gotham Medium"/>
              </a:rPr>
              <a:t>15</a:t>
            </a:r>
            <a:endParaRPr sz="1240"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16ABA16-F593-411B-8926-F3C384141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458" y="1160252"/>
            <a:ext cx="952458" cy="98474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4EA3D98-EC64-4023-9870-B987A026A283}"/>
              </a:ext>
            </a:extLst>
          </p:cNvPr>
          <p:cNvSpPr txBox="1"/>
          <p:nvPr/>
        </p:nvSpPr>
        <p:spPr>
          <a:xfrm>
            <a:off x="2323751" y="1329458"/>
            <a:ext cx="4110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百搭</a:t>
            </a:r>
            <a:r>
              <a:rPr lang="en-US" altLang="zh-TW" dirty="0"/>
              <a:t>WILD:</a:t>
            </a:r>
            <a:r>
              <a:rPr lang="zh-TW" altLang="en-US" dirty="0"/>
              <a:t>可取代任何獎圖除了</a:t>
            </a:r>
            <a:r>
              <a:rPr lang="en-US" altLang="zh-TW" dirty="0"/>
              <a:t>BONUS</a:t>
            </a:r>
            <a:r>
              <a:rPr lang="zh-TW" altLang="en-US" dirty="0"/>
              <a:t>，只出現在滾輪</a:t>
            </a:r>
            <a:r>
              <a:rPr lang="en-US" altLang="zh-TW" dirty="0"/>
              <a:t>2/3/4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BDD1B99-D3AC-437D-8D9E-DAEE9579E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358" y="2444255"/>
            <a:ext cx="969358" cy="984744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9D0D1897-4414-4EF8-8B2E-ABBBA44F54D6}"/>
              </a:ext>
            </a:extLst>
          </p:cNvPr>
          <p:cNvSpPr txBox="1"/>
          <p:nvPr/>
        </p:nvSpPr>
        <p:spPr>
          <a:xfrm>
            <a:off x="2323751" y="2505669"/>
            <a:ext cx="41106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免費遊戲獎勵</a:t>
            </a:r>
            <a:r>
              <a:rPr lang="en-US" altLang="zh-TW" dirty="0"/>
              <a:t>BONUS:</a:t>
            </a:r>
            <a:r>
              <a:rPr lang="zh-TW" altLang="en-US" dirty="0"/>
              <a:t>出現任三個即可觸發免費遊戲，且可獲得當時下注金額的兩倍得分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99177A2-277B-44A5-8632-707F0A4115B5}"/>
              </a:ext>
            </a:extLst>
          </p:cNvPr>
          <p:cNvSpPr txBox="1"/>
          <p:nvPr/>
        </p:nvSpPr>
        <p:spPr>
          <a:xfrm>
            <a:off x="7155810" y="4690739"/>
            <a:ext cx="5134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獎圖</a:t>
            </a:r>
            <a:r>
              <a:rPr lang="en-US" altLang="zh-TW" dirty="0"/>
              <a:t>:</a:t>
            </a:r>
            <a:r>
              <a:rPr lang="zh-TW" altLang="en-US" dirty="0"/>
              <a:t>依照連線格數對應獲得的得分倍數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EA65E00F-089C-44F4-BEE5-0EDA08969C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358" y="3528549"/>
            <a:ext cx="5763861" cy="26937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D24CCF4-6109-4490-BF3B-CE3FA579EF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837" y="1409736"/>
            <a:ext cx="7764152" cy="4351338"/>
          </a:xfrm>
        </p:spPr>
      </p:pic>
      <p:pic>
        <p:nvPicPr>
          <p:cNvPr id="6" name="影像" descr="影像">
            <a:extLst>
              <a:ext uri="{FF2B5EF4-FFF2-40B4-BE49-F238E27FC236}">
                <a16:creationId xmlns:a16="http://schemas.microsoft.com/office/drawing/2014/main" id="{5A44B54D-D3E7-4860-997E-2B1690D6E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940" y="413687"/>
            <a:ext cx="205795" cy="342991"/>
          </a:xfrm>
          <a:prstGeom prst="rect">
            <a:avLst/>
          </a:prstGeom>
          <a:ln w="3175">
            <a:miter lim="400000"/>
          </a:ln>
        </p:spPr>
      </p:pic>
      <p:sp>
        <p:nvSpPr>
          <p:cNvPr id="7" name="塞席爾商創曼有限公司  INITEX.CO.LTD">
            <a:extLst>
              <a:ext uri="{FF2B5EF4-FFF2-40B4-BE49-F238E27FC236}">
                <a16:creationId xmlns:a16="http://schemas.microsoft.com/office/drawing/2014/main" id="{B3EE5382-7B40-4008-8A52-EEF8E640A4D5}"/>
              </a:ext>
            </a:extLst>
          </p:cNvPr>
          <p:cNvSpPr txBox="1"/>
          <p:nvPr/>
        </p:nvSpPr>
        <p:spPr>
          <a:xfrm>
            <a:off x="837503" y="6414132"/>
            <a:ext cx="1943364" cy="2039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sz="895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rPr sz="895"/>
              <a:t>  </a:t>
            </a:r>
            <a:r>
              <a:rPr sz="895"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8" name="02 | 30">
            <a:extLst>
              <a:ext uri="{FF2B5EF4-FFF2-40B4-BE49-F238E27FC236}">
                <a16:creationId xmlns:a16="http://schemas.microsoft.com/office/drawing/2014/main" id="{2E4A79CB-2176-4C84-8D68-D9B048B96B47}"/>
              </a:ext>
            </a:extLst>
          </p:cNvPr>
          <p:cNvSpPr txBox="1"/>
          <p:nvPr/>
        </p:nvSpPr>
        <p:spPr>
          <a:xfrm>
            <a:off x="10968284" y="6499116"/>
            <a:ext cx="495851" cy="25706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 algn="r">
              <a:defRPr sz="1800">
                <a:solidFill>
                  <a:srgbClr val="00B2BF"/>
                </a:solidFill>
              </a:defRPr>
            </a:pPr>
            <a:r>
              <a:rPr lang="en-US" altLang="zh-TW" sz="1240">
                <a:solidFill>
                  <a:srgbClr val="DADF00"/>
                </a:solidFill>
                <a:latin typeface="Gotham Medium"/>
                <a:ea typeface="Gotham Medium"/>
                <a:cs typeface="Gotham Medium"/>
                <a:sym typeface="Gotham Medium"/>
              </a:rPr>
              <a:t>04</a:t>
            </a:r>
            <a:r>
              <a:rPr sz="1240">
                <a:latin typeface="Gotham Medium"/>
                <a:ea typeface="Gotham Medium"/>
                <a:cs typeface="Gotham Medium"/>
                <a:sym typeface="Gotham Medium"/>
              </a:rPr>
              <a:t>| </a:t>
            </a:r>
            <a:r>
              <a:rPr lang="en-US" altLang="zh-TW" sz="1240">
                <a:latin typeface="Gotham Medium"/>
                <a:ea typeface="Gotham Medium"/>
                <a:cs typeface="Gotham Medium"/>
                <a:sym typeface="Gotham Medium"/>
              </a:rPr>
              <a:t>15</a:t>
            </a:r>
            <a:endParaRPr sz="1240"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F353430-5000-4CF1-9463-FCB530070CCA}"/>
              </a:ext>
            </a:extLst>
          </p:cNvPr>
          <p:cNvSpPr txBox="1"/>
          <p:nvPr/>
        </p:nvSpPr>
        <p:spPr>
          <a:xfrm>
            <a:off x="1164601" y="354349"/>
            <a:ext cx="2669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00B2B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免費遊戲獎圖示意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0C19BC2-6E62-4BDE-9DA4-24B36CA235F4}"/>
              </a:ext>
            </a:extLst>
          </p:cNvPr>
          <p:cNvSpPr txBox="1"/>
          <p:nvPr/>
        </p:nvSpPr>
        <p:spPr>
          <a:xfrm>
            <a:off x="8883941" y="3236373"/>
            <a:ext cx="273481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sz="1600" dirty="0"/>
              <a:t>因押注乘數*</a:t>
            </a:r>
            <a:r>
              <a:rPr lang="en-US" altLang="zh-TW" sz="1600" dirty="0"/>
              <a:t>3</a:t>
            </a:r>
            <a:r>
              <a:rPr lang="zh-TW" altLang="en-US" sz="1600" dirty="0"/>
              <a:t>，獎圖</a:t>
            </a:r>
            <a:r>
              <a:rPr lang="en-US" altLang="zh-TW" sz="1600" dirty="0"/>
              <a:t>5</a:t>
            </a:r>
            <a:r>
              <a:rPr lang="zh-TW" altLang="en-US" sz="1600" dirty="0"/>
              <a:t>的五連線倍數為</a:t>
            </a:r>
            <a:r>
              <a:rPr lang="en-US" altLang="zh-TW" sz="1600" dirty="0"/>
              <a:t>30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1600" dirty="0"/>
              <a:t>因左右連線，</a:t>
            </a:r>
            <a:r>
              <a:rPr lang="en-US" altLang="zh-TW" sz="1600" dirty="0"/>
              <a:t>30</a:t>
            </a:r>
            <a:r>
              <a:rPr lang="zh-TW" altLang="en-US" sz="1600" dirty="0"/>
              <a:t>*</a:t>
            </a:r>
            <a:r>
              <a:rPr lang="en-US" altLang="zh-TW" sz="1600" dirty="0"/>
              <a:t>2</a:t>
            </a:r>
            <a:r>
              <a:rPr lang="zh-TW" altLang="en-US" sz="1600" dirty="0"/>
              <a:t>故總倍數為</a:t>
            </a:r>
            <a:r>
              <a:rPr lang="en-US" altLang="zh-TW" sz="1600" dirty="0"/>
              <a:t>60</a:t>
            </a:r>
            <a:r>
              <a:rPr lang="zh-TW" altLang="en-US" sz="1600" dirty="0"/>
              <a:t>倍</a:t>
            </a:r>
            <a:endParaRPr lang="en-US" altLang="zh-TW" sz="1600" dirty="0"/>
          </a:p>
          <a:p>
            <a:pPr marL="342900" indent="-342900">
              <a:buFont typeface="+mj-lt"/>
              <a:buAutoNum type="arabicPeriod"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16856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40" y="413687"/>
            <a:ext cx="205795" cy="342991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308958" y="259341"/>
            <a:ext cx="4712036" cy="5749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2803" tIns="32803" rIns="32803" bIns="32803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endParaRPr lang="en-US" altLang="zh-TW" sz="3306" dirty="0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833972" y="6567883"/>
            <a:ext cx="1943364" cy="2039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sz="895" err="1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rPr sz="895"/>
              <a:t>  </a:t>
            </a:r>
            <a:r>
              <a:rPr sz="895"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34" name="02 | 30"/>
          <p:cNvSpPr txBox="1"/>
          <p:nvPr/>
        </p:nvSpPr>
        <p:spPr>
          <a:xfrm>
            <a:off x="10862178" y="6370092"/>
            <a:ext cx="495851" cy="25706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 algn="r">
              <a:defRPr sz="1800">
                <a:solidFill>
                  <a:srgbClr val="00B2BF"/>
                </a:solidFill>
              </a:defRPr>
            </a:pPr>
            <a:r>
              <a:rPr lang="en-US" altLang="zh-TW" sz="1240">
                <a:solidFill>
                  <a:srgbClr val="DADF00"/>
                </a:solidFill>
                <a:latin typeface="Gotham Medium"/>
                <a:ea typeface="Gotham Medium"/>
                <a:cs typeface="Gotham Medium"/>
                <a:sym typeface="Gotham Medium"/>
              </a:rPr>
              <a:t>07</a:t>
            </a:r>
            <a:r>
              <a:rPr sz="1240">
                <a:latin typeface="Gotham Medium"/>
                <a:ea typeface="Gotham Medium"/>
                <a:cs typeface="Gotham Medium"/>
                <a:sym typeface="Gotham Medium"/>
              </a:rPr>
              <a:t>| </a:t>
            </a:r>
            <a:r>
              <a:rPr lang="en-US" altLang="zh-TW" sz="1240">
                <a:latin typeface="Gotham Medium"/>
                <a:ea typeface="Gotham Medium"/>
                <a:cs typeface="Gotham Medium"/>
                <a:sym typeface="Gotham Medium"/>
              </a:rPr>
              <a:t>15</a:t>
            </a:r>
            <a:endParaRPr sz="1240"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sp>
        <p:nvSpPr>
          <p:cNvPr id="12" name="塞席爾商創曼有限公司  INITEX.CO.LTD">
            <a:extLst>
              <a:ext uri="{FF2B5EF4-FFF2-40B4-BE49-F238E27FC236}">
                <a16:creationId xmlns:a16="http://schemas.microsoft.com/office/drawing/2014/main" id="{48109C99-9BA4-4835-9D0B-A7C1B7151F6A}"/>
              </a:ext>
            </a:extLst>
          </p:cNvPr>
          <p:cNvSpPr txBox="1"/>
          <p:nvPr/>
        </p:nvSpPr>
        <p:spPr>
          <a:xfrm>
            <a:off x="5549425" y="6096185"/>
            <a:ext cx="1220409" cy="2039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lang="zh-TW" altLang="en-US" sz="895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 Semibold"/>
                <a:ea typeface="PingFang TC Semibold"/>
                <a:cs typeface="PingFang TC Semibold"/>
                <a:sym typeface="PingFang TC Semibold"/>
              </a:rPr>
              <a:t>依照分數高低遞減排列</a:t>
            </a:r>
            <a:endParaRPr sz="895" dirty="0">
              <a:solidFill>
                <a:schemeClr val="tx1">
                  <a:lumMod val="75000"/>
                  <a:lumOff val="25000"/>
                </a:schemeClr>
              </a:solidFill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30D2153-4B99-4B20-80DF-07E19649C7D9}"/>
              </a:ext>
            </a:extLst>
          </p:cNvPr>
          <p:cNvSpPr/>
          <p:nvPr/>
        </p:nvSpPr>
        <p:spPr>
          <a:xfrm>
            <a:off x="6032371" y="3111017"/>
            <a:ext cx="127259" cy="636061"/>
          </a:xfrm>
          <a:prstGeom prst="rect">
            <a:avLst/>
          </a:prstGeom>
          <a:noFill/>
        </p:spPr>
        <p:txBody>
          <a:bodyPr wrap="none" lIns="62982" tIns="31491" rIns="62982" bIns="31491">
            <a:spAutoFit/>
          </a:bodyPr>
          <a:lstStyle/>
          <a:p>
            <a:pPr algn="ctr"/>
            <a:endParaRPr lang="zh-TW" altLang="en-US" sz="372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4C0CF42-0AEA-490F-BB7F-F815450F9A39}"/>
              </a:ext>
            </a:extLst>
          </p:cNvPr>
          <p:cNvSpPr txBox="1"/>
          <p:nvPr/>
        </p:nvSpPr>
        <p:spPr>
          <a:xfrm>
            <a:off x="1175403" y="367393"/>
            <a:ext cx="2800729" cy="43557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2803" tIns="32803" rIns="32803" bIns="32803" numCol="1" spcCol="38100" rtlCol="0" anchor="ctr">
            <a:spAutoFit/>
          </a:bodyPr>
          <a:lstStyle/>
          <a:p>
            <a:pPr algn="l"/>
            <a:r>
              <a:rPr lang="en-US" altLang="zh-TW" sz="2400" dirty="0">
                <a:solidFill>
                  <a:srgbClr val="00B2B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Cm00002</a:t>
            </a:r>
            <a:r>
              <a:rPr lang="zh-TW" altLang="en-US" sz="2400" dirty="0">
                <a:solidFill>
                  <a:srgbClr val="00B2B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Light"/>
              </a:rPr>
              <a:t>發發發</a:t>
            </a:r>
            <a:endParaRPr lang="en-US" altLang="zh-TW" sz="2400" dirty="0">
              <a:solidFill>
                <a:srgbClr val="00B2B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5FD4B28-CFD5-465C-BF93-627DCB40F028}"/>
              </a:ext>
            </a:extLst>
          </p:cNvPr>
          <p:cNvSpPr txBox="1"/>
          <p:nvPr/>
        </p:nvSpPr>
        <p:spPr>
          <a:xfrm>
            <a:off x="935444" y="1155309"/>
            <a:ext cx="2048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00B2B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主遊戲玩法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3F0B45F-A9B8-48D1-AD6E-A4FCDD73B87B}"/>
              </a:ext>
            </a:extLst>
          </p:cNvPr>
          <p:cNvSpPr txBox="1"/>
          <p:nvPr/>
        </p:nvSpPr>
        <p:spPr>
          <a:xfrm>
            <a:off x="910280" y="1792479"/>
            <a:ext cx="9996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同一獎圖在押注線上由左到右連線即可得分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487F5BE-FBF6-418B-9453-D980D4958E4D}"/>
              </a:ext>
            </a:extLst>
          </p:cNvPr>
          <p:cNvSpPr txBox="1"/>
          <p:nvPr/>
        </p:nvSpPr>
        <p:spPr>
          <a:xfrm>
            <a:off x="971837" y="2173880"/>
            <a:ext cx="2048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00B2B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免費遊戲玩法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5A57F71-47C6-4E74-ABAC-531EBEB84609}"/>
              </a:ext>
            </a:extLst>
          </p:cNvPr>
          <p:cNvSpPr txBox="1"/>
          <p:nvPr/>
        </p:nvSpPr>
        <p:spPr>
          <a:xfrm>
            <a:off x="883175" y="2738750"/>
            <a:ext cx="999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條件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當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bonus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出現在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1/2/3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滾輪時可獲得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次免費遊戲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若再出現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BONUS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額外獲得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次免費遊戲，最多可累積至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888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次免費遊戲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3F77153-5C38-451F-8A21-B3A5F2CB6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235" y="2206638"/>
            <a:ext cx="3058428" cy="1757667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9F1DA9E3-98CE-4C55-86CE-097C3DFAE062}"/>
              </a:ext>
            </a:extLst>
          </p:cNvPr>
          <p:cNvSpPr txBox="1"/>
          <p:nvPr/>
        </p:nvSpPr>
        <p:spPr>
          <a:xfrm>
            <a:off x="971837" y="3747078"/>
            <a:ext cx="2048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2400" dirty="0">
                <a:solidFill>
                  <a:srgbClr val="00B2BF"/>
                </a:solidFill>
              </a:rPr>
              <a:t>獎圖介紹</a:t>
            </a:r>
            <a:endParaRPr lang="en-US" altLang="zh-TW" sz="2400" dirty="0">
              <a:solidFill>
                <a:srgbClr val="00B2BF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16C1ED9-C007-4A8A-90F2-4D3FF22F3F2F}"/>
              </a:ext>
            </a:extLst>
          </p:cNvPr>
          <p:cNvSpPr txBox="1"/>
          <p:nvPr/>
        </p:nvSpPr>
        <p:spPr>
          <a:xfrm>
            <a:off x="971837" y="4208743"/>
            <a:ext cx="2123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獎圖對應倍數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154D84D-2528-472F-847E-65BEF297E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225" y="4651362"/>
            <a:ext cx="9789953" cy="126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119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40" y="413687"/>
            <a:ext cx="205795" cy="342991"/>
          </a:xfrm>
          <a:prstGeom prst="rect">
            <a:avLst/>
          </a:prstGeom>
          <a:ln w="3175">
            <a:miter lim="400000"/>
          </a:ln>
        </p:spPr>
      </p:pic>
      <p:sp>
        <p:nvSpPr>
          <p:cNvPr id="133" name="塞席爾商創曼有限公司  INITEX.CO.LTD"/>
          <p:cNvSpPr txBox="1"/>
          <p:nvPr/>
        </p:nvSpPr>
        <p:spPr>
          <a:xfrm>
            <a:off x="837503" y="6414132"/>
            <a:ext cx="1943364" cy="2039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sz="895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rPr sz="895"/>
              <a:t>  </a:t>
            </a:r>
            <a:r>
              <a:rPr sz="895"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34" name="02 | 30"/>
          <p:cNvSpPr txBox="1"/>
          <p:nvPr/>
        </p:nvSpPr>
        <p:spPr>
          <a:xfrm>
            <a:off x="10862178" y="6370092"/>
            <a:ext cx="495851" cy="25706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 algn="r">
              <a:defRPr sz="1800">
                <a:solidFill>
                  <a:srgbClr val="00B2BF"/>
                </a:solidFill>
              </a:defRPr>
            </a:pPr>
            <a:r>
              <a:rPr lang="en-US" altLang="zh-TW" sz="1240">
                <a:solidFill>
                  <a:srgbClr val="DADF00"/>
                </a:solidFill>
                <a:latin typeface="Gotham Medium"/>
                <a:ea typeface="Gotham Medium"/>
                <a:cs typeface="Gotham Medium"/>
                <a:sym typeface="Gotham Medium"/>
              </a:rPr>
              <a:t>03</a:t>
            </a:r>
            <a:r>
              <a:rPr sz="1240">
                <a:latin typeface="Gotham Medium"/>
                <a:ea typeface="Gotham Medium"/>
                <a:cs typeface="Gotham Medium"/>
                <a:sym typeface="Gotham Medium"/>
              </a:rPr>
              <a:t>| </a:t>
            </a:r>
            <a:r>
              <a:rPr lang="en-US" altLang="zh-TW" sz="1240">
                <a:latin typeface="Gotham Medium"/>
                <a:ea typeface="Gotham Medium"/>
                <a:cs typeface="Gotham Medium"/>
                <a:sym typeface="Gotham Medium"/>
              </a:rPr>
              <a:t>15</a:t>
            </a:r>
            <a:endParaRPr sz="1240"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70283A0-35CE-4E6F-B193-D4101D011C02}"/>
              </a:ext>
            </a:extLst>
          </p:cNvPr>
          <p:cNvSpPr txBox="1"/>
          <p:nvPr/>
        </p:nvSpPr>
        <p:spPr>
          <a:xfrm>
            <a:off x="1175403" y="367393"/>
            <a:ext cx="2800729" cy="43557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2803" tIns="32803" rIns="32803" bIns="32803" numCol="1" spcCol="38100" rtlCol="0" anchor="ctr">
            <a:spAutoFit/>
          </a:bodyPr>
          <a:lstStyle/>
          <a:p>
            <a:pPr algn="l"/>
            <a:r>
              <a:rPr lang="en-US" altLang="zh-TW" sz="2400" dirty="0">
                <a:solidFill>
                  <a:srgbClr val="00B2B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Cm00003</a:t>
            </a:r>
            <a:r>
              <a:rPr lang="zh-TW" altLang="en-US" sz="2400" dirty="0">
                <a:solidFill>
                  <a:srgbClr val="00B2B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Light"/>
              </a:rPr>
              <a:t>一鹿發</a:t>
            </a:r>
            <a:endParaRPr lang="en-US" altLang="zh-TW" sz="2400" dirty="0">
              <a:solidFill>
                <a:srgbClr val="00B2B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C769DBB-BF44-40F4-8CC0-7692A1507E68}"/>
              </a:ext>
            </a:extLst>
          </p:cNvPr>
          <p:cNvSpPr txBox="1"/>
          <p:nvPr/>
        </p:nvSpPr>
        <p:spPr>
          <a:xfrm>
            <a:off x="935444" y="862850"/>
            <a:ext cx="2048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00B2B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主遊戲玩法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531B45B-529E-44BB-BC7B-96F7C4BAB3BB}"/>
              </a:ext>
            </a:extLst>
          </p:cNvPr>
          <p:cNvSpPr txBox="1"/>
          <p:nvPr/>
        </p:nvSpPr>
        <p:spPr>
          <a:xfrm>
            <a:off x="971837" y="4301814"/>
            <a:ext cx="2048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00B2B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免費遊戲玩法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C4FBF33-15D1-4FC7-8BDC-7A12C45EBA01}"/>
              </a:ext>
            </a:extLst>
          </p:cNvPr>
          <p:cNvSpPr txBox="1"/>
          <p:nvPr/>
        </p:nvSpPr>
        <p:spPr>
          <a:xfrm>
            <a:off x="935444" y="1392634"/>
            <a:ext cx="9996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線 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轉盤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所有符號由左到右依下圖連線方式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(3-5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即可得分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357457F-5C28-47A0-9D71-6A99F6FA0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735" y="2094093"/>
            <a:ext cx="6096000" cy="2120852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ABD73AE9-24EB-405A-AAC4-0410643F4162}"/>
              </a:ext>
            </a:extLst>
          </p:cNvPr>
          <p:cNvSpPr txBox="1"/>
          <p:nvPr/>
        </p:nvSpPr>
        <p:spPr>
          <a:xfrm>
            <a:off x="1074735" y="4763479"/>
            <a:ext cx="99964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條件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當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bonus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出現在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2/3/4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滾輪時可獲得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次免費遊戲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出現四個連續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WILD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WILD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將在滾輪上停住直到免費遊戲結束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若滾輪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2/3/4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Lock Wild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Bonus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還是可以出現在滾輪上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Bonus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出現在連續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Wild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上，除原得分外還有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Bonus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得分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 startAt="4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若再出現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BONUS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額外獲得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次免費遊戲，最多可獲得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次免費遊戲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87021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影像" descr="影像">
            <a:extLst>
              <a:ext uri="{FF2B5EF4-FFF2-40B4-BE49-F238E27FC236}">
                <a16:creationId xmlns:a16="http://schemas.microsoft.com/office/drawing/2014/main" id="{0B540AE0-C09B-4BC7-9B04-3391C6228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840" y="439087"/>
            <a:ext cx="205795" cy="342991"/>
          </a:xfrm>
          <a:prstGeom prst="rect">
            <a:avLst/>
          </a:prstGeom>
          <a:ln w="3175">
            <a:miter lim="400000"/>
          </a:ln>
        </p:spPr>
      </p:pic>
      <p:sp>
        <p:nvSpPr>
          <p:cNvPr id="5" name="發展軌跡…">
            <a:extLst>
              <a:ext uri="{FF2B5EF4-FFF2-40B4-BE49-F238E27FC236}">
                <a16:creationId xmlns:a16="http://schemas.microsoft.com/office/drawing/2014/main" id="{83161912-3C53-4127-AC4D-222EBA87732C}"/>
              </a:ext>
            </a:extLst>
          </p:cNvPr>
          <p:cNvSpPr txBox="1"/>
          <p:nvPr/>
        </p:nvSpPr>
        <p:spPr>
          <a:xfrm>
            <a:off x="1207358" y="392792"/>
            <a:ext cx="3326542" cy="43557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2803" tIns="32803" rIns="32803" bIns="32803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2400" dirty="0">
                <a:solidFill>
                  <a:srgbClr val="00B2BF"/>
                </a:solidFill>
              </a:rPr>
              <a:t>獎圖介紹</a:t>
            </a:r>
            <a:endParaRPr lang="en-US" altLang="zh-TW" sz="2400" dirty="0">
              <a:solidFill>
                <a:srgbClr val="00B2BF"/>
              </a:solidFill>
            </a:endParaRPr>
          </a:p>
        </p:txBody>
      </p:sp>
      <p:sp>
        <p:nvSpPr>
          <p:cNvPr id="6" name="塞席爾商創曼有限公司  INITEX.CO.LTD">
            <a:extLst>
              <a:ext uri="{FF2B5EF4-FFF2-40B4-BE49-F238E27FC236}">
                <a16:creationId xmlns:a16="http://schemas.microsoft.com/office/drawing/2014/main" id="{BB2E5ABC-8BF8-425C-B51E-9E7A7923B189}"/>
              </a:ext>
            </a:extLst>
          </p:cNvPr>
          <p:cNvSpPr txBox="1"/>
          <p:nvPr/>
        </p:nvSpPr>
        <p:spPr>
          <a:xfrm>
            <a:off x="799403" y="6439532"/>
            <a:ext cx="1827947" cy="2039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sz="895" dirty="0" err="1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塞席爾商創曼有限司</a:t>
            </a:r>
            <a:r>
              <a:rPr sz="895" dirty="0"/>
              <a:t>  </a:t>
            </a:r>
            <a:r>
              <a:rPr sz="895" dirty="0"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7" name="02 | 30">
            <a:extLst>
              <a:ext uri="{FF2B5EF4-FFF2-40B4-BE49-F238E27FC236}">
                <a16:creationId xmlns:a16="http://schemas.microsoft.com/office/drawing/2014/main" id="{388CDD97-0C0F-48C2-9EF0-F21E42200FB2}"/>
              </a:ext>
            </a:extLst>
          </p:cNvPr>
          <p:cNvSpPr txBox="1"/>
          <p:nvPr/>
        </p:nvSpPr>
        <p:spPr>
          <a:xfrm>
            <a:off x="10824078" y="6395492"/>
            <a:ext cx="495851" cy="25706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 algn="r">
              <a:defRPr sz="1800">
                <a:solidFill>
                  <a:srgbClr val="00B2BF"/>
                </a:solidFill>
              </a:defRPr>
            </a:pPr>
            <a:r>
              <a:rPr lang="en-US" altLang="zh-TW" sz="1240">
                <a:solidFill>
                  <a:srgbClr val="DADF00"/>
                </a:solidFill>
                <a:latin typeface="Gotham Medium"/>
                <a:ea typeface="Gotham Medium"/>
                <a:cs typeface="Gotham Medium"/>
                <a:sym typeface="Gotham Medium"/>
              </a:rPr>
              <a:t>03</a:t>
            </a:r>
            <a:r>
              <a:rPr sz="1240">
                <a:latin typeface="Gotham Medium"/>
                <a:ea typeface="Gotham Medium"/>
                <a:cs typeface="Gotham Medium"/>
                <a:sym typeface="Gotham Medium"/>
              </a:rPr>
              <a:t>| </a:t>
            </a:r>
            <a:r>
              <a:rPr lang="en-US" altLang="zh-TW" sz="1240">
                <a:latin typeface="Gotham Medium"/>
                <a:ea typeface="Gotham Medium"/>
                <a:cs typeface="Gotham Medium"/>
                <a:sym typeface="Gotham Medium"/>
              </a:rPr>
              <a:t>15</a:t>
            </a:r>
            <a:endParaRPr sz="1240"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F6A6864-EC29-4143-8B8B-FE2A78A56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359" y="1052986"/>
            <a:ext cx="1231041" cy="121063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6C3AE77-927A-4111-8242-C020B5CA4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358" y="2539246"/>
            <a:ext cx="1231042" cy="1210638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5CFF5B5D-D22C-4AEE-AB2A-E52142962A48}"/>
              </a:ext>
            </a:extLst>
          </p:cNvPr>
          <p:cNvSpPr txBox="1"/>
          <p:nvPr/>
        </p:nvSpPr>
        <p:spPr>
          <a:xfrm>
            <a:off x="2627350" y="1329459"/>
            <a:ext cx="4110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百搭</a:t>
            </a:r>
            <a:r>
              <a:rPr lang="en-US" altLang="zh-TW" dirty="0"/>
              <a:t>WILD:</a:t>
            </a:r>
            <a:r>
              <a:rPr lang="zh-TW" altLang="en-US" dirty="0"/>
              <a:t>可取代任何獎圖除了</a:t>
            </a:r>
            <a:r>
              <a:rPr lang="en-US" altLang="zh-TW" dirty="0"/>
              <a:t>BONUS</a:t>
            </a:r>
            <a:r>
              <a:rPr lang="zh-TW" altLang="en-US" dirty="0"/>
              <a:t>，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0CCC98C-3661-4746-A809-467481CE4149}"/>
              </a:ext>
            </a:extLst>
          </p:cNvPr>
          <p:cNvSpPr txBox="1"/>
          <p:nvPr/>
        </p:nvSpPr>
        <p:spPr>
          <a:xfrm>
            <a:off x="2627350" y="2737076"/>
            <a:ext cx="41106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免費遊戲獎勵</a:t>
            </a:r>
            <a:r>
              <a:rPr lang="en-US" altLang="zh-TW" dirty="0"/>
              <a:t>BONUS:</a:t>
            </a:r>
            <a:r>
              <a:rPr lang="zh-TW" altLang="en-US" dirty="0"/>
              <a:t>出現任三個即可觸發免費遊戲，且可獲得當時下注金額的兩倍得分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40D90DC-D9D8-4B01-9EFC-71CE5D2C2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358" y="3861227"/>
            <a:ext cx="5720667" cy="258599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449AB06A-AB50-4CB4-AB13-5795E469D179}"/>
              </a:ext>
            </a:extLst>
          </p:cNvPr>
          <p:cNvSpPr txBox="1"/>
          <p:nvPr/>
        </p:nvSpPr>
        <p:spPr>
          <a:xfrm>
            <a:off x="7057938" y="4969556"/>
            <a:ext cx="5134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獎圖</a:t>
            </a:r>
            <a:r>
              <a:rPr lang="en-US" altLang="zh-TW" dirty="0"/>
              <a:t>:</a:t>
            </a:r>
            <a:r>
              <a:rPr lang="zh-TW" altLang="en-US" dirty="0"/>
              <a:t>依照連線格數對應獲得的得分倍數</a:t>
            </a:r>
          </a:p>
        </p:txBody>
      </p:sp>
    </p:spTree>
    <p:extLst>
      <p:ext uri="{BB962C8B-B14F-4D97-AF65-F5344CB8AC3E}">
        <p14:creationId xmlns:p14="http://schemas.microsoft.com/office/powerpoint/2010/main" val="878492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D07CDEF-4566-420C-A257-FA7F02AFC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770" y="1461418"/>
            <a:ext cx="7137245" cy="392156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F7A0D37-7EA3-4C5A-96C0-BB3E1ED8F10F}"/>
              </a:ext>
            </a:extLst>
          </p:cNvPr>
          <p:cNvSpPr txBox="1"/>
          <p:nvPr/>
        </p:nvSpPr>
        <p:spPr>
          <a:xfrm>
            <a:off x="1262615" y="354349"/>
            <a:ext cx="2569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00B2B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免費遊戲示意圖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814275A-3BA0-495D-9EE5-436F9F541ABE}"/>
              </a:ext>
            </a:extLst>
          </p:cNvPr>
          <p:cNvSpPr txBox="1"/>
          <p:nvPr/>
        </p:nvSpPr>
        <p:spPr>
          <a:xfrm>
            <a:off x="1794770" y="5664199"/>
            <a:ext cx="1016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當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Bonus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出現在連續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Wild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上，除原得分外還有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Bonus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得分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7" name="02 | 30">
            <a:extLst>
              <a:ext uri="{FF2B5EF4-FFF2-40B4-BE49-F238E27FC236}">
                <a16:creationId xmlns:a16="http://schemas.microsoft.com/office/drawing/2014/main" id="{A47A96F4-1652-4C6D-BBAC-C7089B220A01}"/>
              </a:ext>
            </a:extLst>
          </p:cNvPr>
          <p:cNvSpPr txBox="1"/>
          <p:nvPr/>
        </p:nvSpPr>
        <p:spPr>
          <a:xfrm>
            <a:off x="10968284" y="6499116"/>
            <a:ext cx="495851" cy="25706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 algn="r">
              <a:defRPr sz="1800">
                <a:solidFill>
                  <a:srgbClr val="00B2BF"/>
                </a:solidFill>
              </a:defRPr>
            </a:pPr>
            <a:r>
              <a:rPr lang="en-US" altLang="zh-TW" sz="1240">
                <a:solidFill>
                  <a:srgbClr val="DADF00"/>
                </a:solidFill>
                <a:latin typeface="Gotham Medium"/>
                <a:ea typeface="Gotham Medium"/>
                <a:cs typeface="Gotham Medium"/>
                <a:sym typeface="Gotham Medium"/>
              </a:rPr>
              <a:t>04</a:t>
            </a:r>
            <a:r>
              <a:rPr sz="1240">
                <a:latin typeface="Gotham Medium"/>
                <a:ea typeface="Gotham Medium"/>
                <a:cs typeface="Gotham Medium"/>
                <a:sym typeface="Gotham Medium"/>
              </a:rPr>
              <a:t>| </a:t>
            </a:r>
            <a:r>
              <a:rPr lang="en-US" altLang="zh-TW" sz="1240">
                <a:latin typeface="Gotham Medium"/>
                <a:ea typeface="Gotham Medium"/>
                <a:cs typeface="Gotham Medium"/>
                <a:sym typeface="Gotham Medium"/>
              </a:rPr>
              <a:t>15</a:t>
            </a:r>
            <a:endParaRPr sz="1240"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pic>
        <p:nvPicPr>
          <p:cNvPr id="8" name="影像" descr="影像">
            <a:extLst>
              <a:ext uri="{FF2B5EF4-FFF2-40B4-BE49-F238E27FC236}">
                <a16:creationId xmlns:a16="http://schemas.microsoft.com/office/drawing/2014/main" id="{51698BB0-8ABB-483F-9046-3DAD7D7D6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940" y="413687"/>
            <a:ext cx="205795" cy="342991"/>
          </a:xfrm>
          <a:prstGeom prst="rect">
            <a:avLst/>
          </a:prstGeom>
          <a:ln w="3175">
            <a:miter lim="400000"/>
          </a:ln>
        </p:spPr>
      </p:pic>
      <p:sp>
        <p:nvSpPr>
          <p:cNvPr id="9" name="塞席爾商創曼有限公司  INITEX.CO.LTD">
            <a:extLst>
              <a:ext uri="{FF2B5EF4-FFF2-40B4-BE49-F238E27FC236}">
                <a16:creationId xmlns:a16="http://schemas.microsoft.com/office/drawing/2014/main" id="{0FA96041-9494-48CD-8496-0B552F963494}"/>
              </a:ext>
            </a:extLst>
          </p:cNvPr>
          <p:cNvSpPr txBox="1"/>
          <p:nvPr/>
        </p:nvSpPr>
        <p:spPr>
          <a:xfrm>
            <a:off x="935444" y="6342324"/>
            <a:ext cx="1943364" cy="2039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sz="895" err="1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rPr sz="895"/>
              <a:t>  </a:t>
            </a:r>
            <a:r>
              <a:rPr sz="895"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</p:spTree>
    <p:extLst>
      <p:ext uri="{BB962C8B-B14F-4D97-AF65-F5344CB8AC3E}">
        <p14:creationId xmlns:p14="http://schemas.microsoft.com/office/powerpoint/2010/main" val="3804567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20495</TotalTime>
  <Words>1220</Words>
  <Application>Microsoft Office PowerPoint</Application>
  <PresentationFormat>寬螢幕</PresentationFormat>
  <Paragraphs>144</Paragraphs>
  <Slides>19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30" baseType="lpstr">
      <vt:lpstr>Gotham Bold</vt:lpstr>
      <vt:lpstr>Gotham Medium</vt:lpstr>
      <vt:lpstr>Gotham-Book</vt:lpstr>
      <vt:lpstr>PingFang TC Light</vt:lpstr>
      <vt:lpstr>PingFang TC Semibold</vt:lpstr>
      <vt:lpstr>微軟正黑體</vt:lpstr>
      <vt:lpstr>Arial</vt:lpstr>
      <vt:lpstr>Calibri</vt:lpstr>
      <vt:lpstr>Calibri Light</vt:lpstr>
      <vt:lpstr>Segoe UI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CC</dc:creator>
  <cp:lastModifiedBy>Evelyn</cp:lastModifiedBy>
  <cp:revision>34</cp:revision>
  <dcterms:created xsi:type="dcterms:W3CDTF">2020-11-23T07:43:12Z</dcterms:created>
  <dcterms:modified xsi:type="dcterms:W3CDTF">2021-01-21T10:29:24Z</dcterms:modified>
</cp:coreProperties>
</file>